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2"/>
  </p:notesMasterIdLst>
  <p:sldIdLst>
    <p:sldId id="257" r:id="rId3"/>
    <p:sldId id="357" r:id="rId4"/>
    <p:sldId id="316" r:id="rId5"/>
    <p:sldId id="317" r:id="rId6"/>
    <p:sldId id="318" r:id="rId7"/>
    <p:sldId id="319" r:id="rId8"/>
    <p:sldId id="320" r:id="rId9"/>
    <p:sldId id="321" r:id="rId10"/>
    <p:sldId id="323" r:id="rId11"/>
    <p:sldId id="325" r:id="rId12"/>
    <p:sldId id="326" r:id="rId13"/>
    <p:sldId id="327" r:id="rId14"/>
    <p:sldId id="328" r:id="rId15"/>
    <p:sldId id="329" r:id="rId16"/>
    <p:sldId id="330" r:id="rId17"/>
    <p:sldId id="331" r:id="rId18"/>
    <p:sldId id="332" r:id="rId19"/>
    <p:sldId id="333" r:id="rId20"/>
    <p:sldId id="335" r:id="rId21"/>
    <p:sldId id="334" r:id="rId22"/>
    <p:sldId id="336" r:id="rId23"/>
    <p:sldId id="337" r:id="rId24"/>
    <p:sldId id="338" r:id="rId25"/>
    <p:sldId id="339" r:id="rId26"/>
    <p:sldId id="340" r:id="rId27"/>
    <p:sldId id="345" r:id="rId28"/>
    <p:sldId id="341" r:id="rId29"/>
    <p:sldId id="342" r:id="rId30"/>
    <p:sldId id="343" r:id="rId31"/>
    <p:sldId id="344" r:id="rId32"/>
    <p:sldId id="347" r:id="rId33"/>
    <p:sldId id="348" r:id="rId34"/>
    <p:sldId id="349" r:id="rId35"/>
    <p:sldId id="350" r:id="rId36"/>
    <p:sldId id="353" r:id="rId37"/>
    <p:sldId id="352" r:id="rId38"/>
    <p:sldId id="354" r:id="rId39"/>
    <p:sldId id="358" r:id="rId40"/>
    <p:sldId id="356"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pitchFamily="121" charset="-128"/>
        <a:cs typeface="+mn-cs"/>
      </a:defRPr>
    </a:lvl1pPr>
    <a:lvl2pPr marL="457200" algn="l" rtl="0" fontAlgn="base">
      <a:spcBef>
        <a:spcPct val="0"/>
      </a:spcBef>
      <a:spcAft>
        <a:spcPct val="0"/>
      </a:spcAft>
      <a:defRPr kern="1200">
        <a:solidFill>
          <a:schemeClr val="tx1"/>
        </a:solidFill>
        <a:latin typeface="Arial" pitchFamily="34" charset="0"/>
        <a:ea typeface="ヒラギノ角ゴ Pro W3" pitchFamily="121" charset="-128"/>
        <a:cs typeface="+mn-cs"/>
      </a:defRPr>
    </a:lvl2pPr>
    <a:lvl3pPr marL="914400" algn="l" rtl="0" fontAlgn="base">
      <a:spcBef>
        <a:spcPct val="0"/>
      </a:spcBef>
      <a:spcAft>
        <a:spcPct val="0"/>
      </a:spcAft>
      <a:defRPr kern="1200">
        <a:solidFill>
          <a:schemeClr val="tx1"/>
        </a:solidFill>
        <a:latin typeface="Arial" pitchFamily="34" charset="0"/>
        <a:ea typeface="ヒラギノ角ゴ Pro W3" pitchFamily="121" charset="-128"/>
        <a:cs typeface="+mn-cs"/>
      </a:defRPr>
    </a:lvl3pPr>
    <a:lvl4pPr marL="1371600" algn="l" rtl="0" fontAlgn="base">
      <a:spcBef>
        <a:spcPct val="0"/>
      </a:spcBef>
      <a:spcAft>
        <a:spcPct val="0"/>
      </a:spcAft>
      <a:defRPr kern="1200">
        <a:solidFill>
          <a:schemeClr val="tx1"/>
        </a:solidFill>
        <a:latin typeface="Arial" pitchFamily="34" charset="0"/>
        <a:ea typeface="ヒラギノ角ゴ Pro W3" pitchFamily="121" charset="-128"/>
        <a:cs typeface="+mn-cs"/>
      </a:defRPr>
    </a:lvl4pPr>
    <a:lvl5pPr marL="1828800" algn="l" rtl="0" fontAlgn="base">
      <a:spcBef>
        <a:spcPct val="0"/>
      </a:spcBef>
      <a:spcAft>
        <a:spcPct val="0"/>
      </a:spcAft>
      <a:defRPr kern="1200">
        <a:solidFill>
          <a:schemeClr val="tx1"/>
        </a:solidFill>
        <a:latin typeface="Arial" pitchFamily="34" charset="0"/>
        <a:ea typeface="ヒラギノ角ゴ Pro W3" pitchFamily="121"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1"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1"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1"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0000E8"/>
    <a:srgbClr val="0000CD"/>
    <a:srgbClr val="C8AC71"/>
    <a:srgbClr val="995E34"/>
    <a:srgbClr val="3B0C09"/>
    <a:srgbClr val="F1E25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94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E9409E9-C704-4CCB-A010-7F2FC537D9AE}" type="datetimeFigureOut">
              <a:rPr lang="en-US" altLang="en-US"/>
              <a:pPr/>
              <a:t>4/3/2018</a:t>
            </a:fld>
            <a:endParaRPr lang="en-US" alt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A56A5BB-3C40-43AE-856D-C3DC949ACD72}" type="slidenum">
              <a:rPr lang="en-US" altLang="en-US"/>
              <a:pPr/>
              <a:t>‹#›</a:t>
            </a:fld>
            <a:endParaRPr lang="en-US" altLang="en-US"/>
          </a:p>
        </p:txBody>
      </p:sp>
    </p:spTree>
    <p:extLst>
      <p:ext uri="{BB962C8B-B14F-4D97-AF65-F5344CB8AC3E}">
        <p14:creationId xmlns:p14="http://schemas.microsoft.com/office/powerpoint/2010/main" val="28317637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ヒラギノ角ゴ Pro W3" pitchFamily="121" charset="-128"/>
        <a:cs typeface="+mn-cs"/>
      </a:defRPr>
    </a:lvl1pPr>
    <a:lvl2pPr marL="457200" algn="l" rtl="0" fontAlgn="base">
      <a:spcBef>
        <a:spcPct val="30000"/>
      </a:spcBef>
      <a:spcAft>
        <a:spcPct val="0"/>
      </a:spcAft>
      <a:defRPr sz="1200" kern="1200">
        <a:solidFill>
          <a:schemeClr val="tx1"/>
        </a:solidFill>
        <a:latin typeface="+mn-lt"/>
        <a:ea typeface="ヒラギノ角ゴ Pro W3" pitchFamily="121" charset="-128"/>
        <a:cs typeface="+mn-cs"/>
      </a:defRPr>
    </a:lvl2pPr>
    <a:lvl3pPr marL="914400" algn="l" rtl="0" fontAlgn="base">
      <a:spcBef>
        <a:spcPct val="30000"/>
      </a:spcBef>
      <a:spcAft>
        <a:spcPct val="0"/>
      </a:spcAft>
      <a:defRPr sz="1200" kern="1200">
        <a:solidFill>
          <a:schemeClr val="tx1"/>
        </a:solidFill>
        <a:latin typeface="+mn-lt"/>
        <a:ea typeface="ヒラギノ角ゴ Pro W3" pitchFamily="121" charset="-128"/>
        <a:cs typeface="+mn-cs"/>
      </a:defRPr>
    </a:lvl3pPr>
    <a:lvl4pPr marL="1371600" algn="l" rtl="0" fontAlgn="base">
      <a:spcBef>
        <a:spcPct val="30000"/>
      </a:spcBef>
      <a:spcAft>
        <a:spcPct val="0"/>
      </a:spcAft>
      <a:defRPr sz="1200" kern="1200">
        <a:solidFill>
          <a:schemeClr val="tx1"/>
        </a:solidFill>
        <a:latin typeface="+mn-lt"/>
        <a:ea typeface="ヒラギノ角ゴ Pro W3" pitchFamily="121" charset="-128"/>
        <a:cs typeface="+mn-cs"/>
      </a:defRPr>
    </a:lvl4pPr>
    <a:lvl5pPr marL="1828800" algn="l" rtl="0" fontAlgn="base">
      <a:spcBef>
        <a:spcPct val="30000"/>
      </a:spcBef>
      <a:spcAft>
        <a:spcPct val="0"/>
      </a:spcAft>
      <a:defRPr sz="1200" kern="1200">
        <a:solidFill>
          <a:schemeClr val="tx1"/>
        </a:solidFill>
        <a:latin typeface="+mn-lt"/>
        <a:ea typeface="ヒラギノ角ゴ Pro W3" pitchFamily="12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b="1"/>
            </a:lvl1pPr>
          </a:lstStyle>
          <a:p>
            <a:r>
              <a:rPr lang="es-ES" smtClean="0"/>
              <a:t>Haga clic para modificar el estilo de título del patrón</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a:xfrm>
            <a:off x="457200" y="6245225"/>
            <a:ext cx="2133600" cy="476250"/>
          </a:xfrm>
        </p:spPr>
        <p:txBody>
          <a:bodyPr/>
          <a:lstStyle>
            <a:lvl1pPr>
              <a:defRPr sz="1400"/>
            </a:lvl1pPr>
          </a:lstStyle>
          <a:p>
            <a:fld id="{D84F62CE-39CD-4553-9C2B-15F7FEF22427}" type="datetime1">
              <a:rPr lang="en-US" altLang="en-US"/>
              <a:pPr/>
              <a:t>4/3/2018</a:t>
            </a:fld>
            <a:endParaRPr lang="en-US" altLang="en-US"/>
          </a:p>
        </p:txBody>
      </p:sp>
      <p:sp>
        <p:nvSpPr>
          <p:cNvPr id="5" name="Rectangle 5"/>
          <p:cNvSpPr>
            <a:spLocks noGrp="1" noChangeArrowheads="1"/>
          </p:cNvSpPr>
          <p:nvPr>
            <p:ph type="ftr" sz="quarter" idx="11"/>
          </p:nvPr>
        </p:nvSpPr>
        <p:spPr>
          <a:xfrm>
            <a:off x="3124200" y="6245225"/>
            <a:ext cx="2895600" cy="476250"/>
          </a:xfrm>
        </p:spPr>
        <p:txBody>
          <a:bodyPr/>
          <a:lstStyle>
            <a:lvl1pPr>
              <a:defRPr sz="1400"/>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a:lvl1pPr>
          </a:lstStyle>
          <a:p>
            <a:fld id="{78B03A00-39A1-4E14-B697-C432B1D785B9}" type="slidenum">
              <a:rPr lang="en-US" altLang="en-US"/>
              <a:pPr/>
              <a:t>‹#›</a:t>
            </a:fld>
            <a:endParaRPr lang="en-US" altLang="en-US"/>
          </a:p>
        </p:txBody>
      </p:sp>
    </p:spTree>
    <p:extLst>
      <p:ext uri="{BB962C8B-B14F-4D97-AF65-F5344CB8AC3E}">
        <p14:creationId xmlns:p14="http://schemas.microsoft.com/office/powerpoint/2010/main" val="336102948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fld id="{7F22AC26-91BD-4A0D-B100-036B01CDBA33}"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63F5B733-C603-4184-9DC6-1D281F430B0F}" type="slidenum">
              <a:rPr lang="en-US" altLang="en-US"/>
              <a:pPr/>
              <a:t>‹#›</a:t>
            </a:fld>
            <a:endParaRPr lang="en-US" altLang="en-US"/>
          </a:p>
        </p:txBody>
      </p:sp>
    </p:spTree>
    <p:extLst>
      <p:ext uri="{BB962C8B-B14F-4D97-AF65-F5344CB8AC3E}">
        <p14:creationId xmlns:p14="http://schemas.microsoft.com/office/powerpoint/2010/main" val="345962684"/>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fld id="{A57311CF-9B8D-4204-8E82-5736C13FA1AF}"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EC4C629F-AAB9-498F-BB75-F5A6F7FB6C01}" type="slidenum">
              <a:rPr lang="en-US" altLang="en-US"/>
              <a:pPr/>
              <a:t>‹#›</a:t>
            </a:fld>
            <a:endParaRPr lang="en-US" altLang="en-US"/>
          </a:p>
        </p:txBody>
      </p:sp>
    </p:spTree>
    <p:extLst>
      <p:ext uri="{BB962C8B-B14F-4D97-AF65-F5344CB8AC3E}">
        <p14:creationId xmlns:p14="http://schemas.microsoft.com/office/powerpoint/2010/main" val="1816508721"/>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b="1"/>
            </a:lvl1pPr>
          </a:lstStyle>
          <a:p>
            <a:r>
              <a:rPr lang="es-ES" smtClean="0"/>
              <a:t>Haga clic para modificar el estilo de título del patrón</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a:xfrm>
            <a:off x="457200" y="6245225"/>
            <a:ext cx="2133600" cy="476250"/>
          </a:xfrm>
        </p:spPr>
        <p:txBody>
          <a:bodyPr/>
          <a:lstStyle>
            <a:lvl1pPr>
              <a:defRPr sz="1400"/>
            </a:lvl1pPr>
          </a:lstStyle>
          <a:p>
            <a:fld id="{F2B3AA92-57BC-441E-A099-C30942F981F4}" type="datetime1">
              <a:rPr lang="en-US" altLang="en-US"/>
              <a:pPr/>
              <a:t>4/3/2018</a:t>
            </a:fld>
            <a:endParaRPr lang="en-US" altLang="en-US"/>
          </a:p>
        </p:txBody>
      </p:sp>
      <p:sp>
        <p:nvSpPr>
          <p:cNvPr id="5" name="Rectangle 5"/>
          <p:cNvSpPr>
            <a:spLocks noGrp="1" noChangeArrowheads="1"/>
          </p:cNvSpPr>
          <p:nvPr>
            <p:ph type="ftr" sz="quarter" idx="11"/>
          </p:nvPr>
        </p:nvSpPr>
        <p:spPr>
          <a:xfrm>
            <a:off x="3124200" y="6245225"/>
            <a:ext cx="2895600" cy="476250"/>
          </a:xfrm>
        </p:spPr>
        <p:txBody>
          <a:bodyPr/>
          <a:lstStyle>
            <a:lvl1pPr>
              <a:defRPr sz="1400"/>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a:lvl1pPr>
          </a:lstStyle>
          <a:p>
            <a:fld id="{BDADBF6A-9CE5-4D40-AE91-2BBD6EFD2745}" type="slidenum">
              <a:rPr lang="en-US" altLang="en-US"/>
              <a:pPr/>
              <a:t>‹#›</a:t>
            </a:fld>
            <a:endParaRPr lang="en-US" altLang="en-US"/>
          </a:p>
        </p:txBody>
      </p:sp>
    </p:spTree>
    <p:extLst>
      <p:ext uri="{BB962C8B-B14F-4D97-AF65-F5344CB8AC3E}">
        <p14:creationId xmlns:p14="http://schemas.microsoft.com/office/powerpoint/2010/main" val="1045321503"/>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fld id="{FED91614-82A5-43AD-A416-2E6D44C63E01}"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3112D130-6AB1-4B70-A6BD-D3DBCB2D0868}" type="slidenum">
              <a:rPr lang="en-US" altLang="en-US"/>
              <a:pPr/>
              <a:t>‹#›</a:t>
            </a:fld>
            <a:endParaRPr lang="en-US" altLang="en-US"/>
          </a:p>
        </p:txBody>
      </p:sp>
    </p:spTree>
    <p:extLst>
      <p:ext uri="{BB962C8B-B14F-4D97-AF65-F5344CB8AC3E}">
        <p14:creationId xmlns:p14="http://schemas.microsoft.com/office/powerpoint/2010/main" val="3467898515"/>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fld id="{BF188CA5-A5D7-4B03-90E4-6AD40924D6A1}"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5F6C7011-7727-4A0B-8DB5-14E5EEACC64F}" type="slidenum">
              <a:rPr lang="en-US" altLang="en-US"/>
              <a:pPr/>
              <a:t>‹#›</a:t>
            </a:fld>
            <a:endParaRPr lang="en-US" altLang="en-US"/>
          </a:p>
        </p:txBody>
      </p:sp>
    </p:spTree>
    <p:extLst>
      <p:ext uri="{BB962C8B-B14F-4D97-AF65-F5344CB8AC3E}">
        <p14:creationId xmlns:p14="http://schemas.microsoft.com/office/powerpoint/2010/main" val="3121198444"/>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a:ln/>
        </p:spPr>
        <p:txBody>
          <a:bodyPr/>
          <a:lstStyle>
            <a:lvl1pPr>
              <a:defRPr/>
            </a:lvl1pPr>
          </a:lstStyle>
          <a:p>
            <a:fld id="{CA78A23E-FF76-4BEF-8D1E-8ED70AFF308A}" type="datetime1">
              <a:rPr lang="en-US" altLang="en-US"/>
              <a:pPr/>
              <a:t>4/3/2018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fld id="{5F0474E8-21D0-4DD0-8D8C-DA808246C596}" type="slidenum">
              <a:rPr lang="en-US" altLang="en-US"/>
              <a:pPr/>
              <a:t>‹#›</a:t>
            </a:fld>
            <a:endParaRPr lang="en-US" altLang="en-US"/>
          </a:p>
        </p:txBody>
      </p:sp>
    </p:spTree>
    <p:extLst>
      <p:ext uri="{BB962C8B-B14F-4D97-AF65-F5344CB8AC3E}">
        <p14:creationId xmlns:p14="http://schemas.microsoft.com/office/powerpoint/2010/main" val="2392504434"/>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a:ln/>
        </p:spPr>
        <p:txBody>
          <a:bodyPr/>
          <a:lstStyle>
            <a:lvl1pPr>
              <a:defRPr/>
            </a:lvl1pPr>
          </a:lstStyle>
          <a:p>
            <a:fld id="{D2ED80B7-DBA8-4065-BF6C-7357A64810C6}" type="datetime1">
              <a:rPr lang="en-US" altLang="en-US"/>
              <a:pPr/>
              <a:t>4/3/2018</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9" name="Rectangle 6"/>
          <p:cNvSpPr>
            <a:spLocks noGrp="1" noChangeArrowheads="1"/>
          </p:cNvSpPr>
          <p:nvPr>
            <p:ph type="sldNum" sz="quarter" idx="12"/>
          </p:nvPr>
        </p:nvSpPr>
        <p:spPr>
          <a:ln/>
        </p:spPr>
        <p:txBody>
          <a:bodyPr/>
          <a:lstStyle>
            <a:lvl1pPr>
              <a:defRPr/>
            </a:lvl1pPr>
          </a:lstStyle>
          <a:p>
            <a:fld id="{3036154F-B5FB-4DFC-BA1E-85030E3290DB}" type="slidenum">
              <a:rPr lang="en-US" altLang="en-US"/>
              <a:pPr/>
              <a:t>‹#›</a:t>
            </a:fld>
            <a:endParaRPr lang="en-US" altLang="en-US"/>
          </a:p>
        </p:txBody>
      </p:sp>
    </p:spTree>
    <p:extLst>
      <p:ext uri="{BB962C8B-B14F-4D97-AF65-F5344CB8AC3E}">
        <p14:creationId xmlns:p14="http://schemas.microsoft.com/office/powerpoint/2010/main" val="3661276735"/>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fld id="{E22AACF3-475B-4168-93DE-0D858FC3341C}" type="datetime1">
              <a:rPr lang="en-US" altLang="en-US"/>
              <a:pPr/>
              <a:t>4/3/2018</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5" name="Rectangle 6"/>
          <p:cNvSpPr>
            <a:spLocks noGrp="1" noChangeArrowheads="1"/>
          </p:cNvSpPr>
          <p:nvPr>
            <p:ph type="sldNum" sz="quarter" idx="12"/>
          </p:nvPr>
        </p:nvSpPr>
        <p:spPr>
          <a:ln/>
        </p:spPr>
        <p:txBody>
          <a:bodyPr/>
          <a:lstStyle>
            <a:lvl1pPr>
              <a:defRPr/>
            </a:lvl1pPr>
          </a:lstStyle>
          <a:p>
            <a:fld id="{BD144942-0073-46FD-8327-3C2840614A5A}" type="slidenum">
              <a:rPr lang="en-US" altLang="en-US"/>
              <a:pPr/>
              <a:t>‹#›</a:t>
            </a:fld>
            <a:endParaRPr lang="en-US" altLang="en-US"/>
          </a:p>
        </p:txBody>
      </p:sp>
    </p:spTree>
    <p:extLst>
      <p:ext uri="{BB962C8B-B14F-4D97-AF65-F5344CB8AC3E}">
        <p14:creationId xmlns:p14="http://schemas.microsoft.com/office/powerpoint/2010/main" val="561963744"/>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2DC50F8-DADE-4306-8886-6A6B1D28D83D}" type="datetime1">
              <a:rPr lang="en-US" altLang="en-US"/>
              <a:pPr/>
              <a:t>4/3/2018</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4" name="Rectangle 6"/>
          <p:cNvSpPr>
            <a:spLocks noGrp="1" noChangeArrowheads="1"/>
          </p:cNvSpPr>
          <p:nvPr>
            <p:ph type="sldNum" sz="quarter" idx="12"/>
          </p:nvPr>
        </p:nvSpPr>
        <p:spPr>
          <a:ln/>
        </p:spPr>
        <p:txBody>
          <a:bodyPr/>
          <a:lstStyle>
            <a:lvl1pPr>
              <a:defRPr/>
            </a:lvl1pPr>
          </a:lstStyle>
          <a:p>
            <a:fld id="{BA69BB4C-0653-4822-B28F-A52B256DC311}" type="slidenum">
              <a:rPr lang="en-US" altLang="en-US"/>
              <a:pPr/>
              <a:t>‹#›</a:t>
            </a:fld>
            <a:endParaRPr lang="en-US" altLang="en-US"/>
          </a:p>
        </p:txBody>
      </p:sp>
    </p:spTree>
    <p:extLst>
      <p:ext uri="{BB962C8B-B14F-4D97-AF65-F5344CB8AC3E}">
        <p14:creationId xmlns:p14="http://schemas.microsoft.com/office/powerpoint/2010/main" val="1731274715"/>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10E6A99B-9D9F-4433-AFB7-CE0CD5F9859E}" type="datetime1">
              <a:rPr lang="en-US" altLang="en-US"/>
              <a:pPr/>
              <a:t>4/3/2018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fld id="{F04B790B-E4D2-47C4-BE94-526151B588E2}" type="slidenum">
              <a:rPr lang="en-US" altLang="en-US"/>
              <a:pPr/>
              <a:t>‹#›</a:t>
            </a:fld>
            <a:endParaRPr lang="en-US" altLang="en-US"/>
          </a:p>
        </p:txBody>
      </p:sp>
    </p:spTree>
    <p:extLst>
      <p:ext uri="{BB962C8B-B14F-4D97-AF65-F5344CB8AC3E}">
        <p14:creationId xmlns:p14="http://schemas.microsoft.com/office/powerpoint/2010/main" val="105361366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fld id="{61896D54-352A-48C7-A6FE-B80E17EEFE4E}"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EAE08736-6F4A-492E-9385-FD25F5DF35C6}" type="slidenum">
              <a:rPr lang="en-US" altLang="en-US"/>
              <a:pPr/>
              <a:t>‹#›</a:t>
            </a:fld>
            <a:endParaRPr lang="en-US" altLang="en-US"/>
          </a:p>
        </p:txBody>
      </p:sp>
    </p:spTree>
    <p:extLst>
      <p:ext uri="{BB962C8B-B14F-4D97-AF65-F5344CB8AC3E}">
        <p14:creationId xmlns:p14="http://schemas.microsoft.com/office/powerpoint/2010/main" val="3527761836"/>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AD4C9F56-C2E5-4F0D-929C-0DF7E7C84D3D}" type="datetime1">
              <a:rPr lang="en-US" altLang="en-US"/>
              <a:pPr/>
              <a:t>4/3/2018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fld id="{1C2C7888-0525-4A38-92FC-86A146B68491}" type="slidenum">
              <a:rPr lang="en-US" altLang="en-US"/>
              <a:pPr/>
              <a:t>‹#›</a:t>
            </a:fld>
            <a:endParaRPr lang="en-US" altLang="en-US"/>
          </a:p>
        </p:txBody>
      </p:sp>
    </p:spTree>
    <p:extLst>
      <p:ext uri="{BB962C8B-B14F-4D97-AF65-F5344CB8AC3E}">
        <p14:creationId xmlns:p14="http://schemas.microsoft.com/office/powerpoint/2010/main" val="968704156"/>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fld id="{0A569B1E-B29F-4FCE-A002-1E63B34456F2}"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F416D1C7-774F-4EC2-AE1D-C5E6D86DE01A}" type="slidenum">
              <a:rPr lang="en-US" altLang="en-US"/>
              <a:pPr/>
              <a:t>‹#›</a:t>
            </a:fld>
            <a:endParaRPr lang="en-US" altLang="en-US"/>
          </a:p>
        </p:txBody>
      </p:sp>
    </p:spTree>
    <p:extLst>
      <p:ext uri="{BB962C8B-B14F-4D97-AF65-F5344CB8AC3E}">
        <p14:creationId xmlns:p14="http://schemas.microsoft.com/office/powerpoint/2010/main" val="1068286970"/>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fld id="{3C3D7FB0-3752-4BA0-9A63-BF46B19BBCA4}"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511CCAF8-123A-46AB-A7CC-3AEF63E31430}" type="slidenum">
              <a:rPr lang="en-US" altLang="en-US"/>
              <a:pPr/>
              <a:t>‹#›</a:t>
            </a:fld>
            <a:endParaRPr lang="en-US" altLang="en-US"/>
          </a:p>
        </p:txBody>
      </p:sp>
    </p:spTree>
    <p:extLst>
      <p:ext uri="{BB962C8B-B14F-4D97-AF65-F5344CB8AC3E}">
        <p14:creationId xmlns:p14="http://schemas.microsoft.com/office/powerpoint/2010/main" val="170251992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fld id="{15F7D63F-FC4A-4652-A3E4-8D40C9893DB7}" type="datetime1">
              <a:rPr lang="en-US" altLang="en-US"/>
              <a:pPr/>
              <a:t>4/3/2018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fld id="{9EA9EC83-D064-4EA8-A118-782E95F294C7}" type="slidenum">
              <a:rPr lang="en-US" altLang="en-US"/>
              <a:pPr/>
              <a:t>‹#›</a:t>
            </a:fld>
            <a:endParaRPr lang="en-US" altLang="en-US"/>
          </a:p>
        </p:txBody>
      </p:sp>
    </p:spTree>
    <p:extLst>
      <p:ext uri="{BB962C8B-B14F-4D97-AF65-F5344CB8AC3E}">
        <p14:creationId xmlns:p14="http://schemas.microsoft.com/office/powerpoint/2010/main" val="266562411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a:ln/>
        </p:spPr>
        <p:txBody>
          <a:bodyPr/>
          <a:lstStyle>
            <a:lvl1pPr>
              <a:defRPr/>
            </a:lvl1pPr>
          </a:lstStyle>
          <a:p>
            <a:fld id="{DDB8491E-F7F3-4AC5-B82D-A4CC9307C15E}" type="datetime1">
              <a:rPr lang="en-US" altLang="en-US"/>
              <a:pPr/>
              <a:t>4/3/2018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fld id="{CFFB59DE-79BE-4ED7-BC28-7F9A90220525}" type="slidenum">
              <a:rPr lang="en-US" altLang="en-US"/>
              <a:pPr/>
              <a:t>‹#›</a:t>
            </a:fld>
            <a:endParaRPr lang="en-US" altLang="en-US"/>
          </a:p>
        </p:txBody>
      </p:sp>
    </p:spTree>
    <p:extLst>
      <p:ext uri="{BB962C8B-B14F-4D97-AF65-F5344CB8AC3E}">
        <p14:creationId xmlns:p14="http://schemas.microsoft.com/office/powerpoint/2010/main" val="28764730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a:ln/>
        </p:spPr>
        <p:txBody>
          <a:bodyPr/>
          <a:lstStyle>
            <a:lvl1pPr>
              <a:defRPr/>
            </a:lvl1pPr>
          </a:lstStyle>
          <a:p>
            <a:fld id="{E045FE0E-AD98-49B1-A828-4B6E35CBA24A}" type="datetime1">
              <a:rPr lang="en-US" altLang="en-US"/>
              <a:pPr/>
              <a:t>4/3/2018</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9" name="Rectangle 6"/>
          <p:cNvSpPr>
            <a:spLocks noGrp="1" noChangeArrowheads="1"/>
          </p:cNvSpPr>
          <p:nvPr>
            <p:ph type="sldNum" sz="quarter" idx="12"/>
          </p:nvPr>
        </p:nvSpPr>
        <p:spPr>
          <a:ln/>
        </p:spPr>
        <p:txBody>
          <a:bodyPr/>
          <a:lstStyle>
            <a:lvl1pPr>
              <a:defRPr/>
            </a:lvl1pPr>
          </a:lstStyle>
          <a:p>
            <a:fld id="{DE24340A-E5FA-446F-B5DD-66A0882E5CC3}" type="slidenum">
              <a:rPr lang="en-US" altLang="en-US"/>
              <a:pPr/>
              <a:t>‹#›</a:t>
            </a:fld>
            <a:endParaRPr lang="en-US" altLang="en-US"/>
          </a:p>
        </p:txBody>
      </p:sp>
    </p:spTree>
    <p:extLst>
      <p:ext uri="{BB962C8B-B14F-4D97-AF65-F5344CB8AC3E}">
        <p14:creationId xmlns:p14="http://schemas.microsoft.com/office/powerpoint/2010/main" val="3515912529"/>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fld id="{03FABFD7-D3AF-419D-B5B0-18239876B2D0}" type="datetime1">
              <a:rPr lang="en-US" altLang="en-US"/>
              <a:pPr/>
              <a:t>4/3/2018</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5" name="Rectangle 6"/>
          <p:cNvSpPr>
            <a:spLocks noGrp="1" noChangeArrowheads="1"/>
          </p:cNvSpPr>
          <p:nvPr>
            <p:ph type="sldNum" sz="quarter" idx="12"/>
          </p:nvPr>
        </p:nvSpPr>
        <p:spPr>
          <a:ln/>
        </p:spPr>
        <p:txBody>
          <a:bodyPr/>
          <a:lstStyle>
            <a:lvl1pPr>
              <a:defRPr/>
            </a:lvl1pPr>
          </a:lstStyle>
          <a:p>
            <a:fld id="{0783471C-3560-4954-86F4-E4FC808A5104}" type="slidenum">
              <a:rPr lang="en-US" altLang="en-US"/>
              <a:pPr/>
              <a:t>‹#›</a:t>
            </a:fld>
            <a:endParaRPr lang="en-US" altLang="en-US"/>
          </a:p>
        </p:txBody>
      </p:sp>
    </p:spTree>
    <p:extLst>
      <p:ext uri="{BB962C8B-B14F-4D97-AF65-F5344CB8AC3E}">
        <p14:creationId xmlns:p14="http://schemas.microsoft.com/office/powerpoint/2010/main" val="363717951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6675961-7EB0-411F-BBE9-912EB3E88DB4}" type="datetime1">
              <a:rPr lang="en-US" altLang="en-US"/>
              <a:pPr/>
              <a:t>4/3/2018</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4" name="Rectangle 6"/>
          <p:cNvSpPr>
            <a:spLocks noGrp="1" noChangeArrowheads="1"/>
          </p:cNvSpPr>
          <p:nvPr>
            <p:ph type="sldNum" sz="quarter" idx="12"/>
          </p:nvPr>
        </p:nvSpPr>
        <p:spPr>
          <a:ln/>
        </p:spPr>
        <p:txBody>
          <a:bodyPr/>
          <a:lstStyle>
            <a:lvl1pPr>
              <a:defRPr/>
            </a:lvl1pPr>
          </a:lstStyle>
          <a:p>
            <a:fld id="{CC296417-0E47-41E5-8662-FB3D75493BB3}" type="slidenum">
              <a:rPr lang="en-US" altLang="en-US"/>
              <a:pPr/>
              <a:t>‹#›</a:t>
            </a:fld>
            <a:endParaRPr lang="en-US" altLang="en-US"/>
          </a:p>
        </p:txBody>
      </p:sp>
    </p:spTree>
    <p:extLst>
      <p:ext uri="{BB962C8B-B14F-4D97-AF65-F5344CB8AC3E}">
        <p14:creationId xmlns:p14="http://schemas.microsoft.com/office/powerpoint/2010/main" val="208072635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865F6563-E584-4333-B348-ED9F79390449}" type="datetime1">
              <a:rPr lang="en-US" altLang="en-US"/>
              <a:pPr/>
              <a:t>4/3/2018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fld id="{4A6156C8-22B5-4A36-AC9C-8E88142FDD34}" type="slidenum">
              <a:rPr lang="en-US" altLang="en-US"/>
              <a:pPr/>
              <a:t>‹#›</a:t>
            </a:fld>
            <a:endParaRPr lang="en-US" altLang="en-US"/>
          </a:p>
        </p:txBody>
      </p:sp>
    </p:spTree>
    <p:extLst>
      <p:ext uri="{BB962C8B-B14F-4D97-AF65-F5344CB8AC3E}">
        <p14:creationId xmlns:p14="http://schemas.microsoft.com/office/powerpoint/2010/main" val="1351168221"/>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310DEEB6-951B-4855-848B-AB241FE46F36}" type="datetime1">
              <a:rPr lang="en-US" altLang="en-US"/>
              <a:pPr/>
              <a:t>4/3/2018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fld id="{9274D30A-DD35-4C81-9EBB-12E2B7A25910}" type="slidenum">
              <a:rPr lang="en-US" altLang="en-US"/>
              <a:pPr/>
              <a:t>‹#›</a:t>
            </a:fld>
            <a:endParaRPr lang="en-US" altLang="en-US"/>
          </a:p>
        </p:txBody>
      </p:sp>
    </p:spTree>
    <p:extLst>
      <p:ext uri="{BB962C8B-B14F-4D97-AF65-F5344CB8AC3E}">
        <p14:creationId xmlns:p14="http://schemas.microsoft.com/office/powerpoint/2010/main" val="312582598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n-US"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F68339E-D97B-4305-9D51-95810A1393DF}" type="datetime1">
              <a:rPr lang="en-US" altLang="en-US"/>
              <a:pPr/>
              <a:t>4/3/2018</a:t>
            </a:fld>
            <a:endParaRPr lang="en-US" altLang="en-US"/>
          </a:p>
        </p:txBody>
      </p:sp>
      <p:sp>
        <p:nvSpPr>
          <p:cNvPr id="1029" name="Rectangle 5"/>
          <p:cNvSpPr>
            <a:spLocks noGrp="1" noChangeArrowheads="1"/>
          </p:cNvSpPr>
          <p:nvPr>
            <p:ph type="ftr" sz="quarter" idx="3"/>
          </p:nvPr>
        </p:nvSpPr>
        <p:spPr bwMode="auto">
          <a:xfrm>
            <a:off x="2362200" y="6613525"/>
            <a:ext cx="495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latin typeface="+mn-lt"/>
                <a:ea typeface="+mn-ea"/>
              </a:defRPr>
            </a:lvl1pPr>
          </a:lstStyle>
          <a:p>
            <a:pPr>
              <a:defRPr/>
            </a:pPr>
            <a:r>
              <a:rPr lang="en-US"/>
              <a:t>copyright 2006 www.brainybetty.com; All Rights Reserved.</a:t>
            </a:r>
          </a:p>
        </p:txBody>
      </p:sp>
      <p:sp>
        <p:nvSpPr>
          <p:cNvPr id="1030" name="Rectangle 6"/>
          <p:cNvSpPr>
            <a:spLocks noGrp="1" noChangeArrowheads="1"/>
          </p:cNvSpPr>
          <p:nvPr>
            <p:ph type="sldNum" sz="quarter" idx="4"/>
          </p:nvPr>
        </p:nvSpPr>
        <p:spPr bwMode="auto">
          <a:xfrm>
            <a:off x="7924800" y="6629400"/>
            <a:ext cx="1219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D771A28-4100-4282-BD2E-499D0C07E7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transition>
  <p:hf hdr="0"/>
  <p:txStyles>
    <p:titleStyle>
      <a:lvl1pPr algn="ctr" rtl="0" fontAlgn="base">
        <a:spcBef>
          <a:spcPct val="0"/>
        </a:spcBef>
        <a:spcAft>
          <a:spcPct val="0"/>
        </a:spcAft>
        <a:defRPr sz="4400">
          <a:solidFill>
            <a:schemeClr val="tx1"/>
          </a:solidFill>
          <a:latin typeface="+mj-lt"/>
          <a:ea typeface="ヒラギノ角ゴ Pro W3" pitchFamily="121" charset="-128"/>
          <a:cs typeface="+mj-cs"/>
        </a:defRPr>
      </a:lvl1pPr>
      <a:lvl2pPr algn="ctr" rtl="0" fontAlgn="base">
        <a:spcBef>
          <a:spcPct val="0"/>
        </a:spcBef>
        <a:spcAft>
          <a:spcPct val="0"/>
        </a:spcAft>
        <a:defRPr sz="4400">
          <a:solidFill>
            <a:schemeClr val="tx1"/>
          </a:solidFill>
          <a:latin typeface="Arial" charset="0"/>
          <a:ea typeface="ヒラギノ角ゴ Pro W3" pitchFamily="121" charset="-128"/>
        </a:defRPr>
      </a:lvl2pPr>
      <a:lvl3pPr algn="ctr" rtl="0" fontAlgn="base">
        <a:spcBef>
          <a:spcPct val="0"/>
        </a:spcBef>
        <a:spcAft>
          <a:spcPct val="0"/>
        </a:spcAft>
        <a:defRPr sz="4400">
          <a:solidFill>
            <a:schemeClr val="tx1"/>
          </a:solidFill>
          <a:latin typeface="Arial" charset="0"/>
          <a:ea typeface="ヒラギノ角ゴ Pro W3" pitchFamily="121" charset="-128"/>
        </a:defRPr>
      </a:lvl3pPr>
      <a:lvl4pPr algn="ctr" rtl="0" fontAlgn="base">
        <a:spcBef>
          <a:spcPct val="0"/>
        </a:spcBef>
        <a:spcAft>
          <a:spcPct val="0"/>
        </a:spcAft>
        <a:defRPr sz="4400">
          <a:solidFill>
            <a:schemeClr val="tx1"/>
          </a:solidFill>
          <a:latin typeface="Arial" charset="0"/>
          <a:ea typeface="ヒラギノ角ゴ Pro W3" pitchFamily="121" charset="-128"/>
        </a:defRPr>
      </a:lvl4pPr>
      <a:lvl5pPr algn="ctr" rtl="0" fontAlgn="base">
        <a:spcBef>
          <a:spcPct val="0"/>
        </a:spcBef>
        <a:spcAft>
          <a:spcPct val="0"/>
        </a:spcAft>
        <a:defRPr sz="4400">
          <a:solidFill>
            <a:schemeClr val="tx1"/>
          </a:solidFill>
          <a:latin typeface="Arial" charset="0"/>
          <a:ea typeface="ヒラギノ角ゴ Pro W3" pitchFamily="121" charset="-128"/>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ヒラギノ角ゴ Pro W3" pitchFamily="121" charset="-128"/>
          <a:cs typeface="+mn-cs"/>
        </a:defRPr>
      </a:lvl1pPr>
      <a:lvl2pPr marL="742950" indent="-285750" algn="l" rtl="0" fontAlgn="base">
        <a:spcBef>
          <a:spcPct val="20000"/>
        </a:spcBef>
        <a:spcAft>
          <a:spcPct val="0"/>
        </a:spcAft>
        <a:buChar char="–"/>
        <a:defRPr sz="2800">
          <a:solidFill>
            <a:schemeClr val="tx1"/>
          </a:solidFill>
          <a:latin typeface="+mn-lt"/>
          <a:ea typeface="ヒラギノ角ゴ Pro W3" pitchFamily="121" charset="-128"/>
        </a:defRPr>
      </a:lvl2pPr>
      <a:lvl3pPr marL="1143000" indent="-228600" algn="l" rtl="0" fontAlgn="base">
        <a:spcBef>
          <a:spcPct val="20000"/>
        </a:spcBef>
        <a:spcAft>
          <a:spcPct val="0"/>
        </a:spcAft>
        <a:buChar char="•"/>
        <a:defRPr sz="2400">
          <a:solidFill>
            <a:schemeClr val="tx1"/>
          </a:solidFill>
          <a:latin typeface="+mn-lt"/>
          <a:ea typeface="ヒラギノ角ゴ Pro W3" pitchFamily="121" charset="-128"/>
        </a:defRPr>
      </a:lvl3pPr>
      <a:lvl4pPr marL="1600200" indent="-228600" algn="l" rtl="0" fontAlgn="base">
        <a:spcBef>
          <a:spcPct val="20000"/>
        </a:spcBef>
        <a:spcAft>
          <a:spcPct val="0"/>
        </a:spcAft>
        <a:buChar char="–"/>
        <a:defRPr sz="2000">
          <a:solidFill>
            <a:schemeClr val="tx1"/>
          </a:solidFill>
          <a:latin typeface="+mn-lt"/>
          <a:ea typeface="ヒラギノ角ゴ Pro W3" pitchFamily="121" charset="-128"/>
        </a:defRPr>
      </a:lvl4pPr>
      <a:lvl5pPr marL="2057400" indent="-228600" algn="l" rtl="0" fontAlgn="base">
        <a:spcBef>
          <a:spcPct val="20000"/>
        </a:spcBef>
        <a:spcAft>
          <a:spcPct val="0"/>
        </a:spcAft>
        <a:buChar char="»"/>
        <a:defRPr sz="2000">
          <a:solidFill>
            <a:schemeClr val="tx1"/>
          </a:solidFill>
          <a:latin typeface="+mn-lt"/>
          <a:ea typeface="ヒラギノ角ゴ Pro W3" pitchFamily="121"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n-US" alt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fld id="{6FBA551F-51F7-4011-92BF-AE988A3638FF}" type="datetime1">
              <a:rPr lang="en-US" altLang="en-US"/>
              <a:pPr/>
              <a:t>4/3/2018</a:t>
            </a:fld>
            <a:endParaRPr lang="en-US" altLang="en-US"/>
          </a:p>
        </p:txBody>
      </p:sp>
      <p:sp>
        <p:nvSpPr>
          <p:cNvPr id="1029" name="Rectangle 5"/>
          <p:cNvSpPr>
            <a:spLocks noGrp="1" noChangeArrowheads="1"/>
          </p:cNvSpPr>
          <p:nvPr>
            <p:ph type="ftr" sz="quarter" idx="3"/>
          </p:nvPr>
        </p:nvSpPr>
        <p:spPr bwMode="auto">
          <a:xfrm>
            <a:off x="2362200" y="6613525"/>
            <a:ext cx="495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ea typeface="+mn-ea"/>
              </a:defRPr>
            </a:lvl1pPr>
          </a:lstStyle>
          <a:p>
            <a:pPr>
              <a:defRPr/>
            </a:pPr>
            <a:r>
              <a:rPr lang="en-US"/>
              <a:t>copyright 2006 www.brainybetty.com; All Rights Reserved.</a:t>
            </a:r>
          </a:p>
        </p:txBody>
      </p:sp>
      <p:sp>
        <p:nvSpPr>
          <p:cNvPr id="1030" name="Rectangle 6"/>
          <p:cNvSpPr>
            <a:spLocks noGrp="1" noChangeArrowheads="1"/>
          </p:cNvSpPr>
          <p:nvPr>
            <p:ph type="sldNum" sz="quarter" idx="4"/>
          </p:nvPr>
        </p:nvSpPr>
        <p:spPr bwMode="auto">
          <a:xfrm>
            <a:off x="7924800" y="6629400"/>
            <a:ext cx="1219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77D9DB85-E34D-4982-A4CC-43435207547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fade thruBlk="1"/>
  </p:transition>
  <p:hf hdr="0"/>
  <p:txStyles>
    <p:titleStyle>
      <a:lvl1pPr algn="ctr" rtl="0" fontAlgn="base">
        <a:spcBef>
          <a:spcPct val="0"/>
        </a:spcBef>
        <a:spcAft>
          <a:spcPct val="0"/>
        </a:spcAft>
        <a:defRPr sz="4400">
          <a:solidFill>
            <a:schemeClr val="tx1"/>
          </a:solidFill>
          <a:latin typeface="+mj-lt"/>
          <a:ea typeface="ヒラギノ角ゴ Pro W3" pitchFamily="121" charset="-128"/>
          <a:cs typeface="+mj-cs"/>
        </a:defRPr>
      </a:lvl1pPr>
      <a:lvl2pPr algn="ctr" rtl="0" fontAlgn="base">
        <a:spcBef>
          <a:spcPct val="0"/>
        </a:spcBef>
        <a:spcAft>
          <a:spcPct val="0"/>
        </a:spcAft>
        <a:defRPr sz="4400">
          <a:solidFill>
            <a:schemeClr val="tx1"/>
          </a:solidFill>
          <a:latin typeface="Arial" charset="0"/>
          <a:ea typeface="ヒラギノ角ゴ Pro W3" pitchFamily="121" charset="-128"/>
        </a:defRPr>
      </a:lvl2pPr>
      <a:lvl3pPr algn="ctr" rtl="0" fontAlgn="base">
        <a:spcBef>
          <a:spcPct val="0"/>
        </a:spcBef>
        <a:spcAft>
          <a:spcPct val="0"/>
        </a:spcAft>
        <a:defRPr sz="4400">
          <a:solidFill>
            <a:schemeClr val="tx1"/>
          </a:solidFill>
          <a:latin typeface="Arial" charset="0"/>
          <a:ea typeface="ヒラギノ角ゴ Pro W3" pitchFamily="121" charset="-128"/>
        </a:defRPr>
      </a:lvl3pPr>
      <a:lvl4pPr algn="ctr" rtl="0" fontAlgn="base">
        <a:spcBef>
          <a:spcPct val="0"/>
        </a:spcBef>
        <a:spcAft>
          <a:spcPct val="0"/>
        </a:spcAft>
        <a:defRPr sz="4400">
          <a:solidFill>
            <a:schemeClr val="tx1"/>
          </a:solidFill>
          <a:latin typeface="Arial" charset="0"/>
          <a:ea typeface="ヒラギノ角ゴ Pro W3" pitchFamily="121" charset="-128"/>
        </a:defRPr>
      </a:lvl4pPr>
      <a:lvl5pPr algn="ctr" rtl="0" fontAlgn="base">
        <a:spcBef>
          <a:spcPct val="0"/>
        </a:spcBef>
        <a:spcAft>
          <a:spcPct val="0"/>
        </a:spcAft>
        <a:defRPr sz="4400">
          <a:solidFill>
            <a:schemeClr val="tx1"/>
          </a:solidFill>
          <a:latin typeface="Arial" charset="0"/>
          <a:ea typeface="ヒラギノ角ゴ Pro W3" pitchFamily="121" charset="-128"/>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ヒラギノ角ゴ Pro W3" pitchFamily="121" charset="-128"/>
          <a:cs typeface="+mn-cs"/>
        </a:defRPr>
      </a:lvl1pPr>
      <a:lvl2pPr marL="742950" indent="-285750" algn="l" rtl="0" fontAlgn="base">
        <a:spcBef>
          <a:spcPct val="20000"/>
        </a:spcBef>
        <a:spcAft>
          <a:spcPct val="0"/>
        </a:spcAft>
        <a:buChar char="–"/>
        <a:defRPr sz="2800">
          <a:solidFill>
            <a:schemeClr val="tx1"/>
          </a:solidFill>
          <a:latin typeface="+mn-lt"/>
          <a:ea typeface="ヒラギノ角ゴ Pro W3" pitchFamily="121" charset="-128"/>
        </a:defRPr>
      </a:lvl2pPr>
      <a:lvl3pPr marL="1143000" indent="-228600" algn="l" rtl="0" fontAlgn="base">
        <a:spcBef>
          <a:spcPct val="20000"/>
        </a:spcBef>
        <a:spcAft>
          <a:spcPct val="0"/>
        </a:spcAft>
        <a:buChar char="•"/>
        <a:defRPr sz="2400">
          <a:solidFill>
            <a:schemeClr val="tx1"/>
          </a:solidFill>
          <a:latin typeface="+mn-lt"/>
          <a:ea typeface="ヒラギノ角ゴ Pro W3" pitchFamily="121" charset="-128"/>
        </a:defRPr>
      </a:lvl3pPr>
      <a:lvl4pPr marL="1600200" indent="-228600" algn="l" rtl="0" fontAlgn="base">
        <a:spcBef>
          <a:spcPct val="20000"/>
        </a:spcBef>
        <a:spcAft>
          <a:spcPct val="0"/>
        </a:spcAft>
        <a:buChar char="–"/>
        <a:defRPr sz="2000">
          <a:solidFill>
            <a:schemeClr val="tx1"/>
          </a:solidFill>
          <a:latin typeface="+mn-lt"/>
          <a:ea typeface="ヒラギノ角ゴ Pro W3" pitchFamily="121" charset="-128"/>
        </a:defRPr>
      </a:lvl4pPr>
      <a:lvl5pPr marL="2057400" indent="-228600" algn="l" rtl="0" fontAlgn="base">
        <a:spcBef>
          <a:spcPct val="20000"/>
        </a:spcBef>
        <a:spcAft>
          <a:spcPct val="0"/>
        </a:spcAft>
        <a:buChar char="»"/>
        <a:defRPr sz="2000">
          <a:solidFill>
            <a:schemeClr val="tx1"/>
          </a:solidFill>
          <a:latin typeface="+mn-lt"/>
          <a:ea typeface="ヒラギノ角ゴ Pro W3" pitchFamily="121"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3.xml"/><Relationship Id="rId7" Type="http://schemas.openxmlformats.org/officeDocument/2006/relationships/slide" Target="slide3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18.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899592" y="1809398"/>
            <a:ext cx="7344816" cy="2123658"/>
          </a:xfrm>
          <a:prstGeom prst="rect">
            <a:avLst/>
          </a:prstGeom>
          <a:solidFill>
            <a:schemeClr val="bg2">
              <a:lumMod val="40000"/>
              <a:lumOff val="60000"/>
              <a:alpha val="7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 altLang="en-US" sz="4800" b="1">
                <a:latin typeface="Baskerville Old Face" pitchFamily="18" charset="0"/>
              </a:rPr>
              <a:t>Falsas Doctrinas </a:t>
            </a:r>
            <a:r>
              <a:rPr lang="es-ES" altLang="en-US" sz="4800" b="1">
                <a:solidFill>
                  <a:schemeClr val="bg1"/>
                </a:solidFill>
                <a:latin typeface="Baskerville Old Face" pitchFamily="18" charset="0"/>
              </a:rPr>
              <a:t/>
            </a:r>
            <a:br>
              <a:rPr lang="es-ES" altLang="en-US" sz="4800" b="1">
                <a:solidFill>
                  <a:schemeClr val="bg1"/>
                </a:solidFill>
                <a:latin typeface="Baskerville Old Face" pitchFamily="18" charset="0"/>
              </a:rPr>
            </a:br>
            <a:r>
              <a:rPr lang="es-ES" altLang="en-US" sz="3600" b="1">
                <a:solidFill>
                  <a:schemeClr val="bg1"/>
                </a:solidFill>
                <a:latin typeface="Baskerville Old Face" pitchFamily="18" charset="0"/>
              </a:rPr>
              <a:t>Acerca De </a:t>
            </a:r>
            <a:r>
              <a:rPr lang="es-ES" altLang="en-US" sz="4800" b="1">
                <a:solidFill>
                  <a:schemeClr val="bg1"/>
                </a:solidFill>
                <a:latin typeface="Baskerville Old Face" pitchFamily="18" charset="0"/>
              </a:rPr>
              <a:t/>
            </a:r>
            <a:br>
              <a:rPr lang="es-ES" altLang="en-US" sz="4800" b="1">
                <a:solidFill>
                  <a:schemeClr val="bg1"/>
                </a:solidFill>
                <a:latin typeface="Baskerville Old Face" pitchFamily="18" charset="0"/>
              </a:rPr>
            </a:br>
            <a:r>
              <a:rPr lang="es-ES" altLang="en-US" sz="4800" b="1">
                <a:latin typeface="Baskerville Old Face" pitchFamily="18" charset="0"/>
              </a:rPr>
              <a:t>La Cena Del Señor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strVal val="#ppt_w*0.70"/>
                                          </p:val>
                                        </p:tav>
                                        <p:tav tm="100000">
                                          <p:val>
                                            <p:strVal val="#ppt_w"/>
                                          </p:val>
                                        </p:tav>
                                      </p:tavLst>
                                    </p:anim>
                                    <p:anim calcmode="lin" valueType="num">
                                      <p:cBhvr>
                                        <p:cTn id="8" dur="2000" fill="hold"/>
                                        <p:tgtEl>
                                          <p:spTgt spid="11"/>
                                        </p:tgtEl>
                                        <p:attrNameLst>
                                          <p:attrName>ppt_h</p:attrName>
                                        </p:attrNameLst>
                                      </p:cBhvr>
                                      <p:tavLst>
                                        <p:tav tm="0">
                                          <p:val>
                                            <p:strVal val="#ppt_h"/>
                                          </p:val>
                                        </p:tav>
                                        <p:tav tm="100000">
                                          <p:val>
                                            <p:strVal val="#ppt_h"/>
                                          </p:val>
                                        </p:tav>
                                      </p:tavLst>
                                    </p:anim>
                                    <p:animEffect transition="in" filter="fade">
                                      <p:cBhvr>
                                        <p:cTn id="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938992"/>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 de 4:</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lenguaje</a:t>
            </a:r>
            <a:r>
              <a:rPr lang="en-US" sz="2400" b="1" dirty="0">
                <a:solidFill>
                  <a:schemeClr val="tx1"/>
                </a:solidFill>
              </a:rPr>
              <a:t> </a:t>
            </a:r>
            <a:r>
              <a:rPr lang="en-US" sz="2400" b="1" dirty="0">
                <a:solidFill>
                  <a:srgbClr val="000090"/>
                </a:solidFill>
              </a:rPr>
              <a:t>no </a:t>
            </a:r>
            <a:r>
              <a:rPr lang="en-US" sz="2400" b="1" dirty="0" err="1">
                <a:solidFill>
                  <a:srgbClr val="000090"/>
                </a:solidFill>
              </a:rPr>
              <a:t>puede</a:t>
            </a:r>
            <a:r>
              <a:rPr lang="en-US" sz="2400" b="1" dirty="0">
                <a:solidFill>
                  <a:srgbClr val="000090"/>
                </a:solidFill>
              </a:rPr>
              <a:t> </a:t>
            </a:r>
            <a:r>
              <a:rPr lang="en-US" sz="2400" b="1" dirty="0" err="1">
                <a:solidFill>
                  <a:srgbClr val="000090"/>
                </a:solidFill>
              </a:rPr>
              <a:t>ser</a:t>
            </a:r>
            <a:r>
              <a:rPr lang="en-US" sz="2400" b="1" dirty="0">
                <a:solidFill>
                  <a:srgbClr val="000090"/>
                </a:solidFill>
              </a:rPr>
              <a:t> literal</a:t>
            </a:r>
            <a:r>
              <a:rPr lang="en-US" sz="2400" b="1" dirty="0">
                <a:solidFill>
                  <a:schemeClr val="tx1"/>
                </a:solidFill>
              </a:rPr>
              <a:t>. </a:t>
            </a:r>
          </a:p>
          <a:p>
            <a:pPr lvl="2" fontAlgn="auto">
              <a:spcBef>
                <a:spcPts val="0"/>
              </a:spcBef>
              <a:spcAft>
                <a:spcPts val="0"/>
              </a:spcAft>
              <a:defRPr/>
            </a:pPr>
            <a:r>
              <a:rPr lang="en-US" sz="2400" dirty="0" err="1">
                <a:solidFill>
                  <a:schemeClr val="tx1"/>
                </a:solidFill>
              </a:rPr>
              <a:t>Jesús</a:t>
            </a:r>
            <a:r>
              <a:rPr lang="en-US" sz="2400" dirty="0">
                <a:solidFill>
                  <a:schemeClr val="tx1"/>
                </a:solidFill>
              </a:rPr>
              <a:t> </a:t>
            </a:r>
            <a:r>
              <a:rPr lang="en-US" sz="2400" dirty="0" err="1">
                <a:solidFill>
                  <a:schemeClr val="tx1"/>
                </a:solidFill>
              </a:rPr>
              <a:t>usó</a:t>
            </a:r>
            <a:r>
              <a:rPr lang="en-US" sz="2400" dirty="0">
                <a:solidFill>
                  <a:schemeClr val="tx1"/>
                </a:solidFill>
              </a:rPr>
              <a:t> </a:t>
            </a:r>
            <a:r>
              <a:rPr lang="en-US" sz="2400" dirty="0" err="1">
                <a:solidFill>
                  <a:schemeClr val="tx1"/>
                </a:solidFill>
              </a:rPr>
              <a:t>una</a:t>
            </a:r>
            <a:r>
              <a:rPr lang="en-US" sz="2400" dirty="0">
                <a:solidFill>
                  <a:schemeClr val="tx1"/>
                </a:solidFill>
              </a:rPr>
              <a:t> </a:t>
            </a:r>
            <a:r>
              <a:rPr lang="en-US" sz="2400" dirty="0" err="1">
                <a:solidFill>
                  <a:schemeClr val="tx1"/>
                </a:solidFill>
              </a:rPr>
              <a:t>figura</a:t>
            </a:r>
            <a:r>
              <a:rPr lang="en-US" sz="2400" dirty="0">
                <a:solidFill>
                  <a:schemeClr val="tx1"/>
                </a:solidFill>
              </a:rPr>
              <a:t> </a:t>
            </a:r>
            <a:r>
              <a:rPr lang="en-US" sz="2400" dirty="0" err="1">
                <a:solidFill>
                  <a:schemeClr val="tx1"/>
                </a:solidFill>
              </a:rPr>
              <a:t>literaria</a:t>
            </a:r>
            <a:r>
              <a:rPr lang="en-US" sz="2400" dirty="0">
                <a:solidFill>
                  <a:schemeClr val="tx1"/>
                </a:solidFill>
              </a:rPr>
              <a:t> </a:t>
            </a:r>
            <a:r>
              <a:rPr lang="en-US" sz="2400" dirty="0" err="1">
                <a:solidFill>
                  <a:schemeClr val="tx1"/>
                </a:solidFill>
              </a:rPr>
              <a:t>llamada</a:t>
            </a:r>
            <a:r>
              <a:rPr lang="en-US" sz="2400" dirty="0">
                <a:solidFill>
                  <a:schemeClr val="tx1"/>
                </a:solidFill>
              </a:rPr>
              <a:t> </a:t>
            </a:r>
            <a:br>
              <a:rPr lang="en-US" sz="2400" dirty="0">
                <a:solidFill>
                  <a:schemeClr val="tx1"/>
                </a:solidFill>
              </a:rPr>
            </a:br>
            <a:r>
              <a:rPr lang="en-US" sz="2400" b="1" dirty="0">
                <a:solidFill>
                  <a:schemeClr val="tx1"/>
                </a:solidFill>
              </a:rPr>
              <a:t>“</a:t>
            </a:r>
            <a:r>
              <a:rPr lang="en-US" sz="2400" b="1" dirty="0" err="1">
                <a:solidFill>
                  <a:schemeClr val="tx1"/>
                </a:solidFill>
              </a:rPr>
              <a:t>metonimia</a:t>
            </a:r>
            <a:r>
              <a:rPr lang="en-US" sz="2400" b="1" dirty="0">
                <a:solidFill>
                  <a:schemeClr val="tx1"/>
                </a:solidFill>
              </a:rPr>
              <a:t>” </a:t>
            </a:r>
            <a:r>
              <a:rPr lang="en-US" sz="2400" dirty="0" err="1">
                <a:solidFill>
                  <a:schemeClr val="tx1"/>
                </a:solidFill>
              </a:rPr>
              <a:t>para</a:t>
            </a:r>
            <a:r>
              <a:rPr lang="en-US" sz="2400" dirty="0">
                <a:solidFill>
                  <a:schemeClr val="tx1"/>
                </a:solidFill>
              </a:rPr>
              <a:t> </a:t>
            </a:r>
            <a:r>
              <a:rPr lang="en-US" sz="2400" b="1" dirty="0" err="1">
                <a:solidFill>
                  <a:schemeClr val="tx1"/>
                </a:solidFill>
              </a:rPr>
              <a:t>referirse</a:t>
            </a:r>
            <a:r>
              <a:rPr lang="en-US" sz="2400" b="1" dirty="0">
                <a:solidFill>
                  <a:schemeClr val="tx1"/>
                </a:solidFill>
              </a:rPr>
              <a:t> al </a:t>
            </a:r>
            <a:r>
              <a:rPr lang="en-US" sz="2400" b="1" dirty="0" err="1">
                <a:solidFill>
                  <a:schemeClr val="tx1"/>
                </a:solidFill>
              </a:rPr>
              <a:t>contenido</a:t>
            </a:r>
            <a:r>
              <a:rPr lang="en-US" sz="2400" b="1" dirty="0">
                <a:solidFill>
                  <a:schemeClr val="tx1"/>
                </a:solidFill>
              </a:rPr>
              <a:t> </a:t>
            </a:r>
            <a:r>
              <a:rPr lang="en-US" sz="2400" dirty="0" err="1">
                <a:solidFill>
                  <a:schemeClr val="tx1"/>
                </a:solidFill>
              </a:rPr>
              <a:t>que</a:t>
            </a:r>
            <a:r>
              <a:rPr lang="en-US" sz="2400" dirty="0">
                <a:solidFill>
                  <a:schemeClr val="tx1"/>
                </a:solidFill>
              </a:rPr>
              <a:t> </a:t>
            </a:r>
            <a:r>
              <a:rPr lang="en-US" sz="2400" dirty="0" err="1">
                <a:solidFill>
                  <a:schemeClr val="tx1"/>
                </a:solidFill>
              </a:rPr>
              <a:t>estaba</a:t>
            </a:r>
            <a:r>
              <a:rPr lang="en-US" sz="2400" dirty="0">
                <a:solidFill>
                  <a:schemeClr val="tx1"/>
                </a:solidFill>
              </a:rPr>
              <a:t> en el </a:t>
            </a:r>
            <a:r>
              <a:rPr lang="en-US" sz="2400" dirty="0" err="1">
                <a:solidFill>
                  <a:schemeClr val="tx1"/>
                </a:solidFill>
              </a:rPr>
              <a:t>recipiente</a:t>
            </a:r>
            <a:r>
              <a:rPr lang="en-US" sz="2400"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2789238"/>
            <a:ext cx="7704138" cy="64770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Metonimia</a:t>
            </a:r>
            <a:r>
              <a:rPr lang="es-ES_tradnl" altLang="en-US"/>
              <a:t> = figura de lenguaje donde </a:t>
            </a:r>
          </a:p>
          <a:p>
            <a:pPr algn="r"/>
            <a:r>
              <a:rPr lang="es-ES_tradnl" altLang="en-US"/>
              <a:t>“</a:t>
            </a:r>
            <a:r>
              <a:rPr lang="es-ES_tradnl" altLang="ja-JP"/>
              <a:t>una palabra o frase es usada como substituto por otra</a:t>
            </a:r>
            <a:r>
              <a:rPr lang="es-ES_tradnl" altLang="en-US"/>
              <a:t>”</a:t>
            </a:r>
            <a:r>
              <a:rPr lang="es-ES_tradnl" altLang="ja-JP"/>
              <a:t>.</a:t>
            </a:r>
            <a:endParaRPr lang="en-US" altLang="en-US"/>
          </a:p>
        </p:txBody>
      </p:sp>
      <p:sp>
        <p:nvSpPr>
          <p:cNvPr id="6" name="Rectangle 5"/>
          <p:cNvSpPr>
            <a:spLocks noChangeArrowheads="1"/>
          </p:cNvSpPr>
          <p:nvPr/>
        </p:nvSpPr>
        <p:spPr bwMode="auto">
          <a:xfrm rot="-420000">
            <a:off x="3584575" y="4349750"/>
            <a:ext cx="55657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sz="2400" b="1">
                <a:solidFill>
                  <a:srgbClr val="FFFFFF"/>
                </a:solidFill>
              </a:rPr>
              <a:t>“</a:t>
            </a:r>
            <a:r>
              <a:rPr lang="es-ES_tradnl" altLang="ja-JP" sz="2400" b="1">
                <a:solidFill>
                  <a:srgbClr val="000090"/>
                </a:solidFill>
              </a:rPr>
              <a:t>Plato</a:t>
            </a:r>
            <a:r>
              <a:rPr lang="es-ES_tradnl" altLang="en-US" sz="2400" b="1">
                <a:solidFill>
                  <a:srgbClr val="FFFFFF"/>
                </a:solidFill>
              </a:rPr>
              <a:t>”</a:t>
            </a:r>
            <a:r>
              <a:rPr lang="es-ES_tradnl" altLang="ja-JP" sz="2400" b="1">
                <a:solidFill>
                  <a:srgbClr val="FFFFFF"/>
                </a:solidFill>
              </a:rPr>
              <a:t> se refiere al contenido, </a:t>
            </a:r>
            <a:br>
              <a:rPr lang="es-ES_tradnl" altLang="ja-JP" sz="2400" b="1">
                <a:solidFill>
                  <a:srgbClr val="FFFFFF"/>
                </a:solidFill>
              </a:rPr>
            </a:br>
            <a:r>
              <a:rPr lang="es-ES_tradnl" altLang="ja-JP" sz="2400" b="1">
                <a:solidFill>
                  <a:srgbClr val="FFFFFF"/>
                </a:solidFill>
              </a:rPr>
              <a:t>la </a:t>
            </a:r>
            <a:r>
              <a:rPr lang="es-ES_tradnl" altLang="ja-JP" sz="2400" b="1">
                <a:solidFill>
                  <a:srgbClr val="000090"/>
                </a:solidFill>
              </a:rPr>
              <a:t>comida</a:t>
            </a:r>
            <a:r>
              <a:rPr lang="es-ES_tradnl" altLang="ja-JP" sz="2400" b="1">
                <a:solidFill>
                  <a:srgbClr val="FFFFFF"/>
                </a:solidFill>
              </a:rPr>
              <a:t> que está en el plato. </a:t>
            </a:r>
            <a:endParaRPr lang="en-US" altLang="en-US" sz="2400" b="1">
              <a:solidFill>
                <a:srgbClr val="FFFFFF"/>
              </a:solidFill>
            </a:endParaRPr>
          </a:p>
        </p:txBody>
      </p:sp>
      <p:sp>
        <p:nvSpPr>
          <p:cNvPr id="9" name="Rectangle 8"/>
          <p:cNvSpPr>
            <a:spLocks noChangeArrowheads="1"/>
          </p:cNvSpPr>
          <p:nvPr/>
        </p:nvSpPr>
        <p:spPr bwMode="auto">
          <a:xfrm>
            <a:off x="395288" y="4076700"/>
            <a:ext cx="6102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sz="2400" b="1"/>
              <a:t>“El arroz con curry es mi </a:t>
            </a:r>
            <a:r>
              <a:rPr lang="es-ES_tradnl" altLang="en-US" sz="2400" b="1">
                <a:solidFill>
                  <a:srgbClr val="000090"/>
                </a:solidFill>
              </a:rPr>
              <a:t>plato </a:t>
            </a:r>
            <a:r>
              <a:rPr lang="es-ES_tradnl" altLang="en-US" sz="2400" b="1"/>
              <a:t>favorito.” </a:t>
            </a:r>
            <a:endParaRPr lang="en-US" altLang="en-US" sz="2400" b="1"/>
          </a:p>
        </p:txBody>
      </p:sp>
      <p:sp>
        <p:nvSpPr>
          <p:cNvPr id="3" name="Rectangle 2"/>
          <p:cNvSpPr/>
          <p:nvPr/>
        </p:nvSpPr>
        <p:spPr>
          <a:xfrm>
            <a:off x="468313" y="3789363"/>
            <a:ext cx="1265237" cy="368300"/>
          </a:xfrm>
          <a:prstGeom prst="rect">
            <a:avLst/>
          </a:prstGeom>
          <a:solidFill>
            <a:schemeClr val="bg1">
              <a:lumMod val="85000"/>
              <a:alpha val="45000"/>
            </a:schemeClr>
          </a:solidFill>
        </p:spPr>
        <p:txBody>
          <a:bodyPr wrap="none">
            <a:spAutoFit/>
          </a:bodyPr>
          <a:lstStyle/>
          <a:p>
            <a:pPr fontAlgn="auto">
              <a:spcBef>
                <a:spcPts val="0"/>
              </a:spcBef>
              <a:spcAft>
                <a:spcPts val="0"/>
              </a:spcAft>
              <a:defRPr/>
            </a:pPr>
            <a:r>
              <a:rPr lang="es-ES_tradnl" b="1" i="1" dirty="0">
                <a:solidFill>
                  <a:srgbClr val="000090"/>
                </a:solidFill>
                <a:latin typeface="+mn-lt"/>
                <a:ea typeface="+mn-ea"/>
              </a:rPr>
              <a:t>Ejemplos</a:t>
            </a:r>
            <a:endParaRPr lang="en-US" i="1" dirty="0">
              <a:solidFill>
                <a:srgbClr val="000090"/>
              </a:solidFill>
              <a:latin typeface="+mn-lt"/>
              <a:ea typeface="+mn-ea"/>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9" presetClass="entr" presetSubtype="0" decel="10000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 calcmode="lin" valueType="num">
                                      <p:cBhvr>
                                        <p:cTn id="19" dur="500" fill="hold"/>
                                        <p:tgtEl>
                                          <p:spTgt spid="3"/>
                                        </p:tgtEl>
                                        <p:attrNameLst>
                                          <p:attrName>style.rotation</p:attrName>
                                        </p:attrNameLst>
                                      </p:cBhvr>
                                      <p:tavLst>
                                        <p:tav tm="0">
                                          <p:val>
                                            <p:fltVal val="360"/>
                                          </p:val>
                                        </p:tav>
                                        <p:tav tm="100000">
                                          <p:val>
                                            <p:fltVal val="0"/>
                                          </p:val>
                                        </p:tav>
                                      </p:tavLst>
                                    </p:anim>
                                    <p:animEffect transition="in" filter="fade">
                                      <p:cBhvr>
                                        <p:cTn id="20" dur="500"/>
                                        <p:tgtEl>
                                          <p:spTgt spid="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9"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 de 4:</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lenguaje</a:t>
            </a:r>
            <a:r>
              <a:rPr lang="en-US" sz="2400" b="1" dirty="0">
                <a:solidFill>
                  <a:schemeClr val="tx1"/>
                </a:solidFill>
              </a:rPr>
              <a:t> </a:t>
            </a:r>
            <a:r>
              <a:rPr lang="en-US" sz="2400" b="1" dirty="0">
                <a:solidFill>
                  <a:srgbClr val="000090"/>
                </a:solidFill>
              </a:rPr>
              <a:t>no </a:t>
            </a:r>
            <a:r>
              <a:rPr lang="en-US" sz="2400" b="1" dirty="0" err="1">
                <a:solidFill>
                  <a:srgbClr val="000090"/>
                </a:solidFill>
              </a:rPr>
              <a:t>puede</a:t>
            </a:r>
            <a:r>
              <a:rPr lang="en-US" sz="2400" b="1" dirty="0">
                <a:solidFill>
                  <a:srgbClr val="000090"/>
                </a:solidFill>
              </a:rPr>
              <a:t> </a:t>
            </a:r>
            <a:r>
              <a:rPr lang="en-US" sz="2400" b="1" dirty="0" err="1">
                <a:solidFill>
                  <a:srgbClr val="000090"/>
                </a:solidFill>
              </a:rPr>
              <a:t>ser</a:t>
            </a:r>
            <a:r>
              <a:rPr lang="en-US" sz="2400" b="1" dirty="0">
                <a:solidFill>
                  <a:srgbClr val="000090"/>
                </a:solidFill>
              </a:rPr>
              <a:t> literal</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1773238"/>
            <a:ext cx="7704138" cy="646112"/>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Metonimia</a:t>
            </a:r>
            <a:r>
              <a:rPr lang="es-ES_tradnl" altLang="en-US"/>
              <a:t> = figura de lenguaje donde </a:t>
            </a:r>
          </a:p>
          <a:p>
            <a:pPr algn="r"/>
            <a:r>
              <a:rPr lang="es-ES_tradnl" altLang="en-US"/>
              <a:t>“</a:t>
            </a:r>
            <a:r>
              <a:rPr lang="es-ES_tradnl" altLang="ja-JP"/>
              <a:t>una palabra o frase es usada como substituto por otra</a:t>
            </a:r>
            <a:r>
              <a:rPr lang="es-ES_tradnl" altLang="en-US"/>
              <a:t>”</a:t>
            </a:r>
            <a:r>
              <a:rPr lang="es-ES_tradnl" altLang="ja-JP"/>
              <a:t>.</a:t>
            </a:r>
            <a:endParaRPr lang="en-US" altLang="en-US"/>
          </a:p>
        </p:txBody>
      </p:sp>
      <p:sp>
        <p:nvSpPr>
          <p:cNvPr id="8" name="Rectangle 7"/>
          <p:cNvSpPr/>
          <p:nvPr/>
        </p:nvSpPr>
        <p:spPr>
          <a:xfrm>
            <a:off x="971550" y="3081338"/>
            <a:ext cx="7704138" cy="646112"/>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10:18</a:t>
            </a:r>
            <a:r>
              <a:rPr lang="es-ES_tradnl" altLang="en-US"/>
              <a:t> Mirad a Israel según la carne; los que </a:t>
            </a:r>
            <a:r>
              <a:rPr lang="es-ES_tradnl" altLang="en-US" b="1">
                <a:solidFill>
                  <a:srgbClr val="000090"/>
                </a:solidFill>
              </a:rPr>
              <a:t>comen de los sacrificios</a:t>
            </a:r>
            <a:r>
              <a:rPr lang="es-ES_tradnl" altLang="en-US"/>
              <a:t>, no son </a:t>
            </a:r>
            <a:r>
              <a:rPr lang="es-ES_tradnl" altLang="en-US" b="1">
                <a:solidFill>
                  <a:srgbClr val="000090"/>
                </a:solidFill>
              </a:rPr>
              <a:t>partícipes del altar</a:t>
            </a:r>
            <a:r>
              <a:rPr lang="es-ES_tradnl" altLang="en-US"/>
              <a:t>?</a:t>
            </a:r>
            <a:endParaRPr lang="en-US" altLang="en-US"/>
          </a:p>
        </p:txBody>
      </p:sp>
      <p:sp>
        <p:nvSpPr>
          <p:cNvPr id="3" name="Rectangle 2"/>
          <p:cNvSpPr>
            <a:spLocks noChangeArrowheads="1"/>
          </p:cNvSpPr>
          <p:nvPr/>
        </p:nvSpPr>
        <p:spPr bwMode="auto">
          <a:xfrm rot="-429597">
            <a:off x="3971925" y="3417888"/>
            <a:ext cx="5130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sz="2400" b="1">
                <a:solidFill>
                  <a:schemeClr val="bg1"/>
                </a:solidFill>
              </a:rPr>
              <a:t>El “</a:t>
            </a:r>
            <a:r>
              <a:rPr lang="es-ES_tradnl" altLang="ja-JP" sz="2400" b="1">
                <a:solidFill>
                  <a:srgbClr val="000090"/>
                </a:solidFill>
              </a:rPr>
              <a:t>altar</a:t>
            </a:r>
            <a:r>
              <a:rPr lang="es-ES_tradnl" altLang="en-US" sz="2400" b="1">
                <a:solidFill>
                  <a:schemeClr val="bg1"/>
                </a:solidFill>
              </a:rPr>
              <a:t>”</a:t>
            </a:r>
            <a:r>
              <a:rPr lang="es-ES_tradnl" altLang="ja-JP" sz="2400" b="1">
                <a:solidFill>
                  <a:schemeClr val="bg1"/>
                </a:solidFill>
              </a:rPr>
              <a:t> se refiere a la </a:t>
            </a:r>
            <a:br>
              <a:rPr lang="es-ES_tradnl" altLang="ja-JP" sz="2400" b="1">
                <a:solidFill>
                  <a:schemeClr val="bg1"/>
                </a:solidFill>
              </a:rPr>
            </a:br>
            <a:r>
              <a:rPr lang="es-ES_tradnl" altLang="ja-JP" sz="2400" b="1">
                <a:solidFill>
                  <a:srgbClr val="000090"/>
                </a:solidFill>
              </a:rPr>
              <a:t>comida</a:t>
            </a:r>
            <a:r>
              <a:rPr lang="es-ES_tradnl" altLang="ja-JP" sz="2400" b="1">
                <a:solidFill>
                  <a:schemeClr val="bg1"/>
                </a:solidFill>
              </a:rPr>
              <a:t> que se prepara en el altar, </a:t>
            </a:r>
            <a:br>
              <a:rPr lang="es-ES_tradnl" altLang="ja-JP" sz="2400" b="1">
                <a:solidFill>
                  <a:schemeClr val="bg1"/>
                </a:solidFill>
              </a:rPr>
            </a:br>
            <a:r>
              <a:rPr lang="es-ES_tradnl" altLang="ja-JP" sz="2400">
                <a:solidFill>
                  <a:schemeClr val="bg1"/>
                </a:solidFill>
              </a:rPr>
              <a:t>como es obvio del contexto, </a:t>
            </a:r>
            <a:br>
              <a:rPr lang="es-ES_tradnl" altLang="ja-JP" sz="2400">
                <a:solidFill>
                  <a:schemeClr val="bg1"/>
                </a:solidFill>
              </a:rPr>
            </a:br>
            <a:r>
              <a:rPr lang="es-ES_tradnl" altLang="en-US" sz="2400" b="1">
                <a:solidFill>
                  <a:schemeClr val="bg1"/>
                </a:solidFill>
              </a:rPr>
              <a:t>“</a:t>
            </a:r>
            <a:r>
              <a:rPr lang="es-ES_tradnl" altLang="ja-JP" sz="2400" b="1">
                <a:solidFill>
                  <a:schemeClr val="bg1"/>
                </a:solidFill>
              </a:rPr>
              <a:t>comen de los sacrificios.</a:t>
            </a:r>
            <a:r>
              <a:rPr lang="es-ES_tradnl" altLang="en-US" sz="2400" b="1">
                <a:solidFill>
                  <a:schemeClr val="bg1"/>
                </a:solidFill>
              </a:rPr>
              <a:t>”</a:t>
            </a:r>
            <a:endParaRPr lang="en-US" altLang="en-US" sz="2400" b="1">
              <a:solidFill>
                <a:schemeClr val="bg1"/>
              </a:solidFill>
            </a:endParaRPr>
          </a:p>
        </p:txBody>
      </p:sp>
      <p:sp>
        <p:nvSpPr>
          <p:cNvPr id="7" name="Rectangle 6"/>
          <p:cNvSpPr/>
          <p:nvPr/>
        </p:nvSpPr>
        <p:spPr>
          <a:xfrm>
            <a:off x="468313" y="2636838"/>
            <a:ext cx="1265237" cy="369887"/>
          </a:xfrm>
          <a:prstGeom prst="rect">
            <a:avLst/>
          </a:prstGeom>
          <a:solidFill>
            <a:schemeClr val="bg1">
              <a:lumMod val="85000"/>
              <a:alpha val="45000"/>
            </a:schemeClr>
          </a:solidFill>
        </p:spPr>
        <p:txBody>
          <a:bodyPr wrap="none">
            <a:spAutoFit/>
          </a:bodyPr>
          <a:lstStyle/>
          <a:p>
            <a:pPr fontAlgn="auto">
              <a:spcBef>
                <a:spcPts val="0"/>
              </a:spcBef>
              <a:spcAft>
                <a:spcPts val="0"/>
              </a:spcAft>
              <a:defRPr/>
            </a:pPr>
            <a:r>
              <a:rPr lang="es-ES_tradnl" b="1" i="1" dirty="0">
                <a:solidFill>
                  <a:srgbClr val="000090"/>
                </a:solidFill>
                <a:latin typeface="+mn-lt"/>
                <a:ea typeface="+mn-ea"/>
              </a:rPr>
              <a:t>Ejemplos</a:t>
            </a:r>
            <a:endParaRPr lang="en-US" i="1" dirty="0">
              <a:solidFill>
                <a:srgbClr val="000090"/>
              </a:solidFill>
              <a:latin typeface="+mn-lt"/>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nodeType="afterGroup">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 calcmode="lin" valueType="num">
                                      <p:cBhvr>
                                        <p:cTn id="13" dur="500" fill="hold"/>
                                        <p:tgtEl>
                                          <p:spTgt spid="7"/>
                                        </p:tgtEl>
                                        <p:attrNameLst>
                                          <p:attrName>style.rotation</p:attrName>
                                        </p:attrNameLst>
                                      </p:cBhvr>
                                      <p:tavLst>
                                        <p:tav tm="0">
                                          <p:val>
                                            <p:fltVal val="360"/>
                                          </p:val>
                                        </p:tav>
                                        <p:tav tm="100000">
                                          <p:val>
                                            <p:fltVal val="0"/>
                                          </p:val>
                                        </p:tav>
                                      </p:tavLst>
                                    </p:anim>
                                    <p:animEffect transition="in" filter="fade">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 de 4:</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lenguaje</a:t>
            </a:r>
            <a:r>
              <a:rPr lang="en-US" sz="2400" b="1" dirty="0">
                <a:solidFill>
                  <a:schemeClr val="tx1"/>
                </a:solidFill>
              </a:rPr>
              <a:t> </a:t>
            </a:r>
            <a:r>
              <a:rPr lang="en-US" sz="2400" b="1" dirty="0">
                <a:solidFill>
                  <a:srgbClr val="000090"/>
                </a:solidFill>
              </a:rPr>
              <a:t>no </a:t>
            </a:r>
            <a:r>
              <a:rPr lang="en-US" sz="2400" b="1" dirty="0" err="1">
                <a:solidFill>
                  <a:srgbClr val="000090"/>
                </a:solidFill>
              </a:rPr>
              <a:t>puede</a:t>
            </a:r>
            <a:r>
              <a:rPr lang="en-US" sz="2400" b="1" dirty="0">
                <a:solidFill>
                  <a:srgbClr val="000090"/>
                </a:solidFill>
              </a:rPr>
              <a:t> </a:t>
            </a:r>
            <a:r>
              <a:rPr lang="en-US" sz="2400" b="1" dirty="0" err="1">
                <a:solidFill>
                  <a:srgbClr val="000090"/>
                </a:solidFill>
              </a:rPr>
              <a:t>ser</a:t>
            </a:r>
            <a:r>
              <a:rPr lang="en-US" sz="2400" b="1" dirty="0">
                <a:solidFill>
                  <a:srgbClr val="000090"/>
                </a:solidFill>
              </a:rPr>
              <a:t> literal</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1773238"/>
            <a:ext cx="7704138" cy="646112"/>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Metonimia</a:t>
            </a:r>
            <a:r>
              <a:rPr lang="es-ES_tradnl" altLang="en-US"/>
              <a:t> = figura de lenguaje donde </a:t>
            </a:r>
          </a:p>
          <a:p>
            <a:pPr algn="r"/>
            <a:r>
              <a:rPr lang="es-ES_tradnl" altLang="en-US"/>
              <a:t>“</a:t>
            </a:r>
            <a:r>
              <a:rPr lang="es-ES_tradnl" altLang="ja-JP"/>
              <a:t>una palabra o frase es usada como substituto por otra</a:t>
            </a:r>
            <a:r>
              <a:rPr lang="es-ES_tradnl" altLang="en-US"/>
              <a:t>”</a:t>
            </a:r>
            <a:r>
              <a:rPr lang="es-ES_tradnl" altLang="ja-JP"/>
              <a:t>.</a:t>
            </a:r>
            <a:endParaRPr lang="en-US" altLang="en-US"/>
          </a:p>
        </p:txBody>
      </p:sp>
      <p:sp>
        <p:nvSpPr>
          <p:cNvPr id="10" name="Rectangle 9"/>
          <p:cNvSpPr/>
          <p:nvPr/>
        </p:nvSpPr>
        <p:spPr>
          <a:xfrm>
            <a:off x="971550" y="3081338"/>
            <a:ext cx="7704138" cy="92392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10:21</a:t>
            </a:r>
            <a:r>
              <a:rPr lang="es-ES_tradnl" altLang="en-US"/>
              <a:t> No podéis </a:t>
            </a:r>
            <a:r>
              <a:rPr lang="es-ES_tradnl" altLang="en-US" b="1">
                <a:solidFill>
                  <a:srgbClr val="000090"/>
                </a:solidFill>
              </a:rPr>
              <a:t>beber la copa </a:t>
            </a:r>
            <a:r>
              <a:rPr lang="es-ES_tradnl" altLang="en-US"/>
              <a:t>del Señor, y la copa de los demonios; no podéis </a:t>
            </a:r>
            <a:r>
              <a:rPr lang="es-ES_tradnl" altLang="en-US" b="1">
                <a:solidFill>
                  <a:srgbClr val="000090"/>
                </a:solidFill>
              </a:rPr>
              <a:t>participar de la mesa </a:t>
            </a:r>
            <a:r>
              <a:rPr lang="es-ES_tradnl" altLang="en-US"/>
              <a:t>del Señor, y de la mesa de los demonios. </a:t>
            </a:r>
            <a:endParaRPr lang="en-US" altLang="en-US"/>
          </a:p>
        </p:txBody>
      </p:sp>
      <p:sp>
        <p:nvSpPr>
          <p:cNvPr id="5" name="Rectangle 4"/>
          <p:cNvSpPr>
            <a:spLocks noChangeArrowheads="1"/>
          </p:cNvSpPr>
          <p:nvPr/>
        </p:nvSpPr>
        <p:spPr bwMode="auto">
          <a:xfrm rot="-420000">
            <a:off x="1312863" y="3833813"/>
            <a:ext cx="655002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sz="2400" b="1">
                <a:solidFill>
                  <a:srgbClr val="000090"/>
                </a:solidFill>
              </a:rPr>
              <a:t>No comemos la “</a:t>
            </a:r>
            <a:r>
              <a:rPr lang="es-ES_tradnl" altLang="ja-JP" sz="2400" b="1">
                <a:solidFill>
                  <a:srgbClr val="000090"/>
                </a:solidFill>
              </a:rPr>
              <a:t>mesa</a:t>
            </a:r>
            <a:r>
              <a:rPr lang="es-ES_tradnl" altLang="en-US" sz="2400" b="1">
                <a:solidFill>
                  <a:srgbClr val="000090"/>
                </a:solidFill>
              </a:rPr>
              <a:t>”</a:t>
            </a:r>
            <a:r>
              <a:rPr lang="es-ES_tradnl" altLang="ja-JP" sz="2400" b="1">
                <a:solidFill>
                  <a:srgbClr val="000090"/>
                </a:solidFill>
              </a:rPr>
              <a:t> literal</a:t>
            </a:r>
            <a:r>
              <a:rPr lang="es-ES_tradnl" altLang="ja-JP" sz="2400" b="1">
                <a:solidFill>
                  <a:srgbClr val="FFFFFF"/>
                </a:solidFill>
              </a:rPr>
              <a:t/>
            </a:r>
            <a:br>
              <a:rPr lang="es-ES_tradnl" altLang="ja-JP" sz="2400" b="1">
                <a:solidFill>
                  <a:srgbClr val="FFFFFF"/>
                </a:solidFill>
              </a:rPr>
            </a:br>
            <a:r>
              <a:rPr lang="es-ES_tradnl" altLang="ja-JP" sz="2400">
                <a:solidFill>
                  <a:srgbClr val="FFFFFF"/>
                </a:solidFill>
              </a:rPr>
              <a:t>sino la comida que se ofrece en la mesa. </a:t>
            </a:r>
          </a:p>
          <a:p>
            <a:pPr algn="ctr"/>
            <a:r>
              <a:rPr lang="es-ES_tradnl" altLang="en-US" sz="2400">
                <a:solidFill>
                  <a:srgbClr val="FFFFFF"/>
                </a:solidFill>
              </a:rPr>
              <a:t>De igual manera, </a:t>
            </a:r>
            <a:br>
              <a:rPr lang="es-ES_tradnl" altLang="en-US" sz="2400">
                <a:solidFill>
                  <a:srgbClr val="FFFFFF"/>
                </a:solidFill>
              </a:rPr>
            </a:br>
            <a:r>
              <a:rPr lang="es-ES_tradnl" altLang="en-US" sz="2400">
                <a:solidFill>
                  <a:srgbClr val="000090"/>
                </a:solidFill>
              </a:rPr>
              <a:t>no bebemos </a:t>
            </a:r>
            <a:r>
              <a:rPr lang="es-ES_tradnl" altLang="en-US" sz="2400">
                <a:solidFill>
                  <a:srgbClr val="FFFFFF"/>
                </a:solidFill>
              </a:rPr>
              <a:t>la “copa” (o sea, </a:t>
            </a:r>
            <a:r>
              <a:rPr lang="es-ES_tradnl" altLang="en-US" sz="2400">
                <a:solidFill>
                  <a:srgbClr val="000090"/>
                </a:solidFill>
              </a:rPr>
              <a:t>el recipiente</a:t>
            </a:r>
            <a:r>
              <a:rPr lang="es-ES_tradnl" altLang="en-US" sz="2400">
                <a:solidFill>
                  <a:srgbClr val="FFFFFF"/>
                </a:solidFill>
              </a:rPr>
              <a:t>) </a:t>
            </a:r>
            <a:br>
              <a:rPr lang="es-ES_tradnl" altLang="en-US" sz="2400">
                <a:solidFill>
                  <a:srgbClr val="FFFFFF"/>
                </a:solidFill>
              </a:rPr>
            </a:br>
            <a:r>
              <a:rPr lang="es-ES_tradnl" altLang="en-US" sz="2400">
                <a:solidFill>
                  <a:srgbClr val="FFFFFF"/>
                </a:solidFill>
              </a:rPr>
              <a:t>sino la bebida que es el contenido de la copa. </a:t>
            </a:r>
            <a:endParaRPr lang="en-US" altLang="en-US" sz="2400">
              <a:solidFill>
                <a:srgbClr val="FFFFFF"/>
              </a:solidFill>
            </a:endParaRPr>
          </a:p>
        </p:txBody>
      </p:sp>
      <p:sp>
        <p:nvSpPr>
          <p:cNvPr id="7" name="Rectangle 6"/>
          <p:cNvSpPr/>
          <p:nvPr/>
        </p:nvSpPr>
        <p:spPr>
          <a:xfrm>
            <a:off x="468313" y="2636838"/>
            <a:ext cx="1265237" cy="369887"/>
          </a:xfrm>
          <a:prstGeom prst="rect">
            <a:avLst/>
          </a:prstGeom>
          <a:solidFill>
            <a:schemeClr val="bg1">
              <a:lumMod val="85000"/>
              <a:alpha val="45000"/>
            </a:schemeClr>
          </a:solidFill>
        </p:spPr>
        <p:txBody>
          <a:bodyPr wrap="none">
            <a:spAutoFit/>
          </a:bodyPr>
          <a:lstStyle/>
          <a:p>
            <a:pPr fontAlgn="auto">
              <a:spcBef>
                <a:spcPts val="0"/>
              </a:spcBef>
              <a:spcAft>
                <a:spcPts val="0"/>
              </a:spcAft>
              <a:defRPr/>
            </a:pPr>
            <a:r>
              <a:rPr lang="es-ES_tradnl" b="1" i="1" dirty="0">
                <a:solidFill>
                  <a:srgbClr val="000090"/>
                </a:solidFill>
                <a:latin typeface="+mn-lt"/>
                <a:ea typeface="+mn-ea"/>
              </a:rPr>
              <a:t>Ejemplos</a:t>
            </a:r>
            <a:endParaRPr lang="en-US" i="1" dirty="0">
              <a:solidFill>
                <a:srgbClr val="000090"/>
              </a:solidFill>
              <a:latin typeface="+mn-lt"/>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360"/>
                                          </p:val>
                                        </p:tav>
                                        <p:tav tm="100000">
                                          <p:val>
                                            <p:fltVal val="0"/>
                                          </p:val>
                                        </p:tav>
                                      </p:tavLst>
                                    </p:anim>
                                    <p:animEffect transition="in" filter="fade">
                                      <p:cBhvr>
                                        <p:cTn id="10" dur="500"/>
                                        <p:tgtEl>
                                          <p:spTgt spid="7"/>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Vertical)">
                                      <p:cBhvr>
                                        <p:cTn id="13" dur="500"/>
                                        <p:tgtEl>
                                          <p:spTgt spid="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 de 4:</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lenguaje</a:t>
            </a:r>
            <a:r>
              <a:rPr lang="en-US" sz="2400" b="1" dirty="0">
                <a:solidFill>
                  <a:schemeClr val="tx1"/>
                </a:solidFill>
              </a:rPr>
              <a:t> </a:t>
            </a:r>
            <a:r>
              <a:rPr lang="en-US" sz="2400" b="1" dirty="0">
                <a:solidFill>
                  <a:srgbClr val="000090"/>
                </a:solidFill>
              </a:rPr>
              <a:t>no </a:t>
            </a:r>
            <a:r>
              <a:rPr lang="en-US" sz="2400" b="1" dirty="0" err="1">
                <a:solidFill>
                  <a:srgbClr val="000090"/>
                </a:solidFill>
              </a:rPr>
              <a:t>puede</a:t>
            </a:r>
            <a:r>
              <a:rPr lang="en-US" sz="2400" b="1" dirty="0">
                <a:solidFill>
                  <a:srgbClr val="000090"/>
                </a:solidFill>
              </a:rPr>
              <a:t> </a:t>
            </a:r>
            <a:r>
              <a:rPr lang="en-US" sz="2400" b="1" dirty="0" err="1">
                <a:solidFill>
                  <a:srgbClr val="000090"/>
                </a:solidFill>
              </a:rPr>
              <a:t>ser</a:t>
            </a:r>
            <a:r>
              <a:rPr lang="en-US" sz="2400" b="1" dirty="0">
                <a:solidFill>
                  <a:srgbClr val="000090"/>
                </a:solidFill>
              </a:rPr>
              <a:t> literal</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1773238"/>
            <a:ext cx="7704138" cy="646112"/>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Metonimia</a:t>
            </a:r>
            <a:r>
              <a:rPr lang="es-ES_tradnl" altLang="en-US"/>
              <a:t> = figura de lenguaje donde </a:t>
            </a:r>
          </a:p>
          <a:p>
            <a:pPr algn="r"/>
            <a:r>
              <a:rPr lang="es-ES_tradnl" altLang="en-US"/>
              <a:t>“</a:t>
            </a:r>
            <a:r>
              <a:rPr lang="es-ES_tradnl" altLang="ja-JP"/>
              <a:t>una palabra o frase es usada como substituto por otra</a:t>
            </a:r>
            <a:r>
              <a:rPr lang="es-ES_tradnl" altLang="en-US"/>
              <a:t>”</a:t>
            </a:r>
            <a:r>
              <a:rPr lang="es-ES_tradnl" altLang="ja-JP"/>
              <a:t>.</a:t>
            </a:r>
            <a:endParaRPr lang="en-US" altLang="en-US"/>
          </a:p>
        </p:txBody>
      </p:sp>
      <p:sp>
        <p:nvSpPr>
          <p:cNvPr id="12" name="Rectangle 11"/>
          <p:cNvSpPr>
            <a:spLocks noChangeArrowheads="1"/>
          </p:cNvSpPr>
          <p:nvPr/>
        </p:nvSpPr>
        <p:spPr bwMode="auto">
          <a:xfrm rot="-420000">
            <a:off x="250825" y="3825875"/>
            <a:ext cx="65135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sz="2400" b="1">
                <a:solidFill>
                  <a:srgbClr val="FFFFFF"/>
                </a:solidFill>
              </a:rPr>
              <a:t>Otra vez, en el contexto de la Cena, </a:t>
            </a:r>
            <a:br>
              <a:rPr lang="es-ES_tradnl" altLang="en-US" sz="2400" b="1">
                <a:solidFill>
                  <a:srgbClr val="FFFFFF"/>
                </a:solidFill>
              </a:rPr>
            </a:br>
            <a:r>
              <a:rPr lang="es-ES_tradnl" altLang="en-US" sz="2400" b="1">
                <a:solidFill>
                  <a:srgbClr val="FFFFFF"/>
                </a:solidFill>
              </a:rPr>
              <a:t>el lenguaje es </a:t>
            </a:r>
            <a:r>
              <a:rPr lang="es-ES_tradnl" altLang="en-US" sz="2400" b="1">
                <a:solidFill>
                  <a:srgbClr val="000090"/>
                </a:solidFill>
              </a:rPr>
              <a:t>figurativo</a:t>
            </a:r>
            <a:r>
              <a:rPr lang="es-ES_tradnl" altLang="en-US" sz="2400" b="1">
                <a:solidFill>
                  <a:srgbClr val="FFFFFF"/>
                </a:solidFill>
              </a:rPr>
              <a:t>, </a:t>
            </a:r>
            <a:br>
              <a:rPr lang="es-ES_tradnl" altLang="en-US" sz="2400" b="1">
                <a:solidFill>
                  <a:srgbClr val="FFFFFF"/>
                </a:solidFill>
              </a:rPr>
            </a:br>
            <a:r>
              <a:rPr lang="es-ES_tradnl" altLang="en-US" sz="2400" b="1">
                <a:solidFill>
                  <a:srgbClr val="FFFFFF"/>
                </a:solidFill>
              </a:rPr>
              <a:t>pues no bebemos literalmente la “copa.” </a:t>
            </a:r>
            <a:br>
              <a:rPr lang="es-ES_tradnl" altLang="en-US" sz="2400" b="1">
                <a:solidFill>
                  <a:srgbClr val="FFFFFF"/>
                </a:solidFill>
              </a:rPr>
            </a:br>
            <a:r>
              <a:rPr lang="es-ES_tradnl" altLang="en-US" sz="2400" b="1" i="1">
                <a:solidFill>
                  <a:srgbClr val="FFFFFF"/>
                </a:solidFill>
              </a:rPr>
              <a:t>(También el v. 26) </a:t>
            </a:r>
            <a:r>
              <a:rPr lang="es-ES_tradnl" altLang="en-US" sz="2400" b="1">
                <a:solidFill>
                  <a:srgbClr val="000090"/>
                </a:solidFill>
              </a:rPr>
              <a:t>Bebemos el contenido</a:t>
            </a:r>
            <a:r>
              <a:rPr lang="es-ES_tradnl" altLang="en-US" sz="2400" b="1">
                <a:solidFill>
                  <a:srgbClr val="FFFFFF"/>
                </a:solidFill>
              </a:rPr>
              <a:t>. </a:t>
            </a:r>
          </a:p>
        </p:txBody>
      </p:sp>
      <p:sp>
        <p:nvSpPr>
          <p:cNvPr id="13" name="Rectangle 12"/>
          <p:cNvSpPr/>
          <p:nvPr/>
        </p:nvSpPr>
        <p:spPr>
          <a:xfrm>
            <a:off x="971550" y="3081338"/>
            <a:ext cx="7704138" cy="92392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11:27</a:t>
            </a:r>
            <a:r>
              <a:rPr lang="es-ES_tradnl" altLang="en-US"/>
              <a:t> De manera que cualquiera que comiere este pan o </a:t>
            </a:r>
            <a:r>
              <a:rPr lang="es-ES_tradnl" altLang="en-US" b="1">
                <a:solidFill>
                  <a:srgbClr val="000090"/>
                </a:solidFill>
              </a:rPr>
              <a:t>bebiere esta copa </a:t>
            </a:r>
            <a:r>
              <a:rPr lang="es-ES_tradnl" altLang="en-US"/>
              <a:t>del Señor indignamente, será culpado del cuerpo y de la sangre del Señor. </a:t>
            </a:r>
            <a:endParaRPr lang="en-US" altLang="en-US"/>
          </a:p>
        </p:txBody>
      </p:sp>
      <p:sp>
        <p:nvSpPr>
          <p:cNvPr id="7" name="Rectangle 6"/>
          <p:cNvSpPr>
            <a:spLocks noChangeArrowheads="1"/>
          </p:cNvSpPr>
          <p:nvPr/>
        </p:nvSpPr>
        <p:spPr bwMode="auto">
          <a:xfrm>
            <a:off x="179388" y="5570538"/>
            <a:ext cx="8713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sz="2800" b="1">
                <a:solidFill>
                  <a:srgbClr val="000000"/>
                </a:solidFill>
              </a:rPr>
              <a:t>La copa es referida al contenido de esta </a:t>
            </a:r>
            <a:br>
              <a:rPr lang="es-ES_tradnl" altLang="en-US" sz="2800" b="1">
                <a:solidFill>
                  <a:srgbClr val="000000"/>
                </a:solidFill>
              </a:rPr>
            </a:br>
            <a:r>
              <a:rPr lang="es-ES_tradnl" altLang="en-US" sz="2800" b="1">
                <a:solidFill>
                  <a:srgbClr val="000000"/>
                </a:solidFill>
              </a:rPr>
              <a:t>a saber el jugo de uva.</a:t>
            </a:r>
            <a:endParaRPr lang="en-US" altLang="en-US" sz="2800">
              <a:solidFill>
                <a:srgbClr val="000000"/>
              </a:solidFill>
            </a:endParaRPr>
          </a:p>
        </p:txBody>
      </p:sp>
      <p:sp>
        <p:nvSpPr>
          <p:cNvPr id="8" name="Rectangle 7"/>
          <p:cNvSpPr/>
          <p:nvPr/>
        </p:nvSpPr>
        <p:spPr>
          <a:xfrm>
            <a:off x="468313" y="2636838"/>
            <a:ext cx="1265237" cy="369887"/>
          </a:xfrm>
          <a:prstGeom prst="rect">
            <a:avLst/>
          </a:prstGeom>
          <a:solidFill>
            <a:schemeClr val="bg1">
              <a:lumMod val="85000"/>
              <a:alpha val="45000"/>
            </a:schemeClr>
          </a:solidFill>
        </p:spPr>
        <p:txBody>
          <a:bodyPr wrap="none">
            <a:spAutoFit/>
          </a:bodyPr>
          <a:lstStyle/>
          <a:p>
            <a:pPr fontAlgn="auto">
              <a:spcBef>
                <a:spcPts val="0"/>
              </a:spcBef>
              <a:spcAft>
                <a:spcPts val="0"/>
              </a:spcAft>
              <a:defRPr/>
            </a:pPr>
            <a:r>
              <a:rPr lang="es-ES_tradnl" b="1" i="1" dirty="0">
                <a:solidFill>
                  <a:srgbClr val="000090"/>
                </a:solidFill>
                <a:latin typeface="+mn-lt"/>
                <a:ea typeface="+mn-ea"/>
              </a:rPr>
              <a:t>Ejemplos</a:t>
            </a:r>
            <a:endParaRPr lang="en-US" i="1" dirty="0">
              <a:solidFill>
                <a:srgbClr val="000090"/>
              </a:solidFill>
              <a:latin typeface="+mn-lt"/>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outVertical)">
                                      <p:cBhvr>
                                        <p:cTn id="13" dur="500"/>
                                        <p:tgtEl>
                                          <p:spTgt spid="1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up)">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7"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 de 4:</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Los </a:t>
            </a:r>
            <a:r>
              <a:rPr lang="en-US" sz="2400" b="1" dirty="0" err="1">
                <a:solidFill>
                  <a:schemeClr val="tx1"/>
                </a:solidFill>
              </a:rPr>
              <a:t>discípulos</a:t>
            </a:r>
            <a:r>
              <a:rPr lang="en-US" sz="2400" b="1" dirty="0">
                <a:solidFill>
                  <a:schemeClr val="tx1"/>
                </a:solidFill>
              </a:rPr>
              <a:t> </a:t>
            </a:r>
            <a:r>
              <a:rPr lang="en-US" sz="2400" b="1" dirty="0" err="1">
                <a:solidFill>
                  <a:srgbClr val="000090"/>
                </a:solidFill>
              </a:rPr>
              <a:t>ya</a:t>
            </a:r>
            <a:r>
              <a:rPr lang="en-US" sz="2400" b="1" dirty="0">
                <a:solidFill>
                  <a:srgbClr val="000090"/>
                </a:solidFill>
              </a:rPr>
              <a:t> </a:t>
            </a:r>
            <a:r>
              <a:rPr lang="en-US" sz="2400" b="1" dirty="0" err="1">
                <a:solidFill>
                  <a:srgbClr val="000090"/>
                </a:solidFill>
              </a:rPr>
              <a:t>dividieron</a:t>
            </a:r>
            <a:r>
              <a:rPr lang="en-US" sz="2400" b="1" dirty="0">
                <a:solidFill>
                  <a:srgbClr val="000090"/>
                </a:solidFill>
              </a:rPr>
              <a:t> </a:t>
            </a:r>
            <a:r>
              <a:rPr lang="en-US" sz="2400" b="1" dirty="0">
                <a:solidFill>
                  <a:schemeClr val="tx1"/>
                </a:solidFill>
              </a:rPr>
              <a:t>“la </a:t>
            </a:r>
            <a:r>
              <a:rPr lang="en-US" sz="2400" b="1" dirty="0" err="1">
                <a:solidFill>
                  <a:schemeClr val="tx1"/>
                </a:solidFill>
              </a:rPr>
              <a:t>copa</a:t>
            </a:r>
            <a:r>
              <a:rPr lang="en-US" sz="2400" b="1" dirty="0">
                <a:solidFill>
                  <a:schemeClr val="tx1"/>
                </a:solidFill>
              </a:rPr>
              <a:t>” antes de </a:t>
            </a:r>
            <a:r>
              <a:rPr lang="en-US" sz="2400" b="1" dirty="0" err="1">
                <a:solidFill>
                  <a:schemeClr val="tx1"/>
                </a:solidFill>
              </a:rPr>
              <a:t>participar</a:t>
            </a:r>
            <a:r>
              <a:rPr lang="en-US" sz="2400" b="1" dirty="0">
                <a:solidFill>
                  <a:schemeClr val="tx1"/>
                </a:solidFill>
              </a:rPr>
              <a:t>. </a:t>
            </a:r>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13" name="Rectangle 12"/>
          <p:cNvSpPr/>
          <p:nvPr/>
        </p:nvSpPr>
        <p:spPr>
          <a:xfrm>
            <a:off x="971550" y="2133600"/>
            <a:ext cx="7704138" cy="203041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Lucas 22:17</a:t>
            </a:r>
            <a:r>
              <a:rPr lang="es-ES_tradnl" altLang="en-US"/>
              <a:t> Habiendo </a:t>
            </a:r>
            <a:r>
              <a:rPr lang="es-ES_tradnl" altLang="en-US" b="1">
                <a:solidFill>
                  <a:srgbClr val="000090"/>
                </a:solidFill>
              </a:rPr>
              <a:t>tomado la copa</a:t>
            </a:r>
            <a:r>
              <a:rPr lang="es-ES_tradnl" altLang="en-US"/>
              <a:t>, dio gracias, y dijo: Tomad esto, y </a:t>
            </a:r>
            <a:r>
              <a:rPr lang="es-ES_tradnl" altLang="en-US" b="1">
                <a:solidFill>
                  <a:srgbClr val="000090"/>
                </a:solidFill>
              </a:rPr>
              <a:t>repartidlo entre vosotros</a:t>
            </a:r>
            <a:r>
              <a:rPr lang="es-ES_tradnl" altLang="en-US"/>
              <a:t>; </a:t>
            </a:r>
            <a:r>
              <a:rPr lang="es-ES_tradnl" altLang="en-US" baseline="30000"/>
              <a:t>18 </a:t>
            </a:r>
            <a:r>
              <a:rPr lang="es-ES_tradnl" altLang="en-US"/>
              <a:t>porque os digo que no beberé más del </a:t>
            </a:r>
            <a:r>
              <a:rPr lang="es-ES_tradnl" altLang="en-US" b="1">
                <a:solidFill>
                  <a:srgbClr val="000090"/>
                </a:solidFill>
              </a:rPr>
              <a:t>fruto de la vid</a:t>
            </a:r>
            <a:r>
              <a:rPr lang="es-ES_tradnl" altLang="en-US"/>
              <a:t>, hasta que el reino de Dios venga. </a:t>
            </a:r>
          </a:p>
          <a:p>
            <a:r>
              <a:rPr lang="es-ES_tradnl" altLang="en-US" baseline="30000"/>
              <a:t>19 </a:t>
            </a:r>
            <a:r>
              <a:rPr lang="es-ES_tradnl" altLang="en-US"/>
              <a:t>Y </a:t>
            </a:r>
            <a:r>
              <a:rPr lang="es-ES_tradnl" altLang="en-US" b="1">
                <a:solidFill>
                  <a:srgbClr val="000090"/>
                </a:solidFill>
              </a:rPr>
              <a:t>tomó el pan </a:t>
            </a:r>
            <a:r>
              <a:rPr lang="es-ES_tradnl" altLang="en-US"/>
              <a:t>y dio gracias, </a:t>
            </a:r>
            <a:r>
              <a:rPr lang="es-ES_tradnl" altLang="en-US">
                <a:solidFill>
                  <a:srgbClr val="000090"/>
                </a:solidFill>
              </a:rPr>
              <a:t>y lo partió </a:t>
            </a:r>
            <a:r>
              <a:rPr lang="es-ES_tradnl" altLang="en-US"/>
              <a:t>y les dio, diciendo: Esto es mi cuerpo, que por vosotros es dado; haced esto en memoria de mí. </a:t>
            </a:r>
            <a:br>
              <a:rPr lang="es-ES_tradnl" altLang="en-US"/>
            </a:br>
            <a:r>
              <a:rPr lang="es-ES_tradnl" altLang="en-US" baseline="30000"/>
              <a:t>20 </a:t>
            </a:r>
            <a:r>
              <a:rPr lang="es-ES_tradnl" altLang="en-US"/>
              <a:t>De igual manera, </a:t>
            </a:r>
            <a:r>
              <a:rPr lang="es-ES_tradnl" altLang="en-US">
                <a:solidFill>
                  <a:srgbClr val="000090"/>
                </a:solidFill>
              </a:rPr>
              <a:t>después que hubo cenado, tomó la copa</a:t>
            </a:r>
            <a:r>
              <a:rPr lang="es-ES_tradnl" altLang="en-US"/>
              <a:t>, diciendo: </a:t>
            </a:r>
            <a:br>
              <a:rPr lang="es-ES_tradnl" altLang="en-US"/>
            </a:br>
            <a:r>
              <a:rPr lang="es-ES_tradnl" altLang="en-US">
                <a:solidFill>
                  <a:srgbClr val="000090"/>
                </a:solidFill>
              </a:rPr>
              <a:t>Esta copa es el nuevo pacto en mi sangre</a:t>
            </a:r>
            <a:r>
              <a:rPr lang="es-ES_tradnl" altLang="en-US"/>
              <a:t>, que por vosotros se derrama. </a:t>
            </a:r>
            <a:endParaRPr lang="en-US"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out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 de 4:</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La </a:t>
            </a:r>
            <a:r>
              <a:rPr lang="en-US" sz="2400" b="1" dirty="0" err="1">
                <a:solidFill>
                  <a:schemeClr val="tx1"/>
                </a:solidFill>
              </a:rPr>
              <a:t>copa</a:t>
            </a:r>
            <a:r>
              <a:rPr lang="en-US" sz="2400" b="1" dirty="0">
                <a:solidFill>
                  <a:schemeClr val="tx1"/>
                </a:solidFill>
              </a:rPr>
              <a:t> (el </a:t>
            </a:r>
            <a:r>
              <a:rPr lang="en-US" sz="2400" b="1" dirty="0" err="1">
                <a:solidFill>
                  <a:schemeClr val="tx1"/>
                </a:solidFill>
              </a:rPr>
              <a:t>recipiente</a:t>
            </a:r>
            <a:r>
              <a:rPr lang="en-US" sz="2400" b="1" dirty="0">
                <a:solidFill>
                  <a:schemeClr val="tx1"/>
                </a:solidFill>
              </a:rPr>
              <a:t>) </a:t>
            </a:r>
            <a:r>
              <a:rPr lang="en-US" sz="2400" b="1" dirty="0" err="1">
                <a:solidFill>
                  <a:srgbClr val="000090"/>
                </a:solidFill>
              </a:rPr>
              <a:t>fue</a:t>
            </a:r>
            <a:r>
              <a:rPr lang="en-US" sz="2400" b="1" dirty="0">
                <a:solidFill>
                  <a:srgbClr val="000090"/>
                </a:solidFill>
              </a:rPr>
              <a:t> </a:t>
            </a:r>
            <a:r>
              <a:rPr lang="en-US" sz="2400" b="1" dirty="0" err="1">
                <a:solidFill>
                  <a:srgbClr val="000090"/>
                </a:solidFill>
              </a:rPr>
              <a:t>una</a:t>
            </a:r>
            <a:r>
              <a:rPr lang="en-US" sz="2400" b="1" dirty="0">
                <a:solidFill>
                  <a:srgbClr val="000090"/>
                </a:solidFill>
              </a:rPr>
              <a:t> </a:t>
            </a:r>
            <a:r>
              <a:rPr lang="en-US" sz="2400" b="1" dirty="0" err="1">
                <a:solidFill>
                  <a:srgbClr val="000090"/>
                </a:solidFill>
              </a:rPr>
              <a:t>ayuda</a:t>
            </a:r>
            <a:r>
              <a:rPr lang="en-US" sz="2400" b="1" dirty="0">
                <a:solidFill>
                  <a:srgbClr val="000090"/>
                </a:solidFill>
              </a:rPr>
              <a:t> </a:t>
            </a:r>
            <a:r>
              <a:rPr lang="en-US" sz="2400" b="1" dirty="0" err="1">
                <a:solidFill>
                  <a:schemeClr val="tx1"/>
                </a:solidFill>
              </a:rPr>
              <a:t>para</a:t>
            </a:r>
            <a:r>
              <a:rPr lang="en-US" sz="2400" b="1" dirty="0">
                <a:solidFill>
                  <a:schemeClr val="tx1"/>
                </a:solidFill>
              </a:rPr>
              <a:t> </a:t>
            </a:r>
            <a:r>
              <a:rPr lang="en-US" sz="2400" b="1" dirty="0" err="1">
                <a:solidFill>
                  <a:schemeClr val="tx1"/>
                </a:solidFill>
              </a:rPr>
              <a:t>cumplir</a:t>
            </a:r>
            <a:r>
              <a:rPr lang="en-US" sz="2400" b="1" dirty="0">
                <a:solidFill>
                  <a:schemeClr val="tx1"/>
                </a:solidFill>
              </a:rPr>
              <a:t> con el </a:t>
            </a:r>
            <a:r>
              <a:rPr lang="en-US" sz="2400" b="1" dirty="0" err="1">
                <a:solidFill>
                  <a:schemeClr val="tx1"/>
                </a:solidFill>
              </a:rPr>
              <a:t>mandamiento</a:t>
            </a:r>
            <a:r>
              <a:rPr lang="en-US" sz="2400" b="1" dirty="0">
                <a:solidFill>
                  <a:schemeClr val="tx1"/>
                </a:solidFill>
              </a:rPr>
              <a:t>. </a:t>
            </a:r>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13" name="Rectangle 12"/>
          <p:cNvSpPr/>
          <p:nvPr/>
        </p:nvSpPr>
        <p:spPr>
          <a:xfrm>
            <a:off x="971550" y="2133600"/>
            <a:ext cx="7704138" cy="147637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26:27</a:t>
            </a:r>
            <a:r>
              <a:rPr lang="es-ES_tradnl" altLang="en-US"/>
              <a:t> Y </a:t>
            </a:r>
            <a:r>
              <a:rPr lang="es-ES_tradnl" altLang="en-US" b="1">
                <a:solidFill>
                  <a:srgbClr val="000090"/>
                </a:solidFill>
              </a:rPr>
              <a:t>tomando la copa</a:t>
            </a:r>
            <a:r>
              <a:rPr lang="es-ES_tradnl" altLang="en-US"/>
              <a:t>, y habiendo dado gracias, les dio, diciendo: </a:t>
            </a:r>
            <a:r>
              <a:rPr lang="es-ES_tradnl" altLang="en-US" b="1">
                <a:solidFill>
                  <a:srgbClr val="000090"/>
                </a:solidFill>
              </a:rPr>
              <a:t>Bebed de ella</a:t>
            </a:r>
            <a:r>
              <a:rPr lang="es-ES_tradnl" altLang="en-US" b="1"/>
              <a:t> </a:t>
            </a:r>
            <a:r>
              <a:rPr lang="es-ES_tradnl" altLang="en-US"/>
              <a:t>todos; </a:t>
            </a:r>
            <a:r>
              <a:rPr lang="es-ES_tradnl" altLang="en-US" baseline="30000"/>
              <a:t>28 </a:t>
            </a:r>
            <a:r>
              <a:rPr lang="es-ES_tradnl" altLang="en-US" b="1">
                <a:solidFill>
                  <a:srgbClr val="000090"/>
                </a:solidFill>
              </a:rPr>
              <a:t>porque esto es mi sangre</a:t>
            </a:r>
            <a:r>
              <a:rPr lang="es-ES_tradnl" altLang="en-US">
                <a:solidFill>
                  <a:srgbClr val="000090"/>
                </a:solidFill>
              </a:rPr>
              <a:t> </a:t>
            </a:r>
            <a:r>
              <a:rPr lang="es-ES_tradnl" altLang="en-US"/>
              <a:t>del nuevo pacto, que por muchos es derramada para remisión de los pecados. </a:t>
            </a:r>
            <a:br>
              <a:rPr lang="es-ES_tradnl" altLang="en-US"/>
            </a:br>
            <a:r>
              <a:rPr lang="es-ES_tradnl" altLang="en-US" baseline="30000"/>
              <a:t>29 </a:t>
            </a:r>
            <a:r>
              <a:rPr lang="es-ES_tradnl" altLang="en-US"/>
              <a:t>Y os digo que desde ahora no </a:t>
            </a:r>
            <a:r>
              <a:rPr lang="es-ES_tradnl" altLang="en-US">
                <a:solidFill>
                  <a:srgbClr val="000090"/>
                </a:solidFill>
              </a:rPr>
              <a:t>beberé </a:t>
            </a:r>
            <a:r>
              <a:rPr lang="es-ES_tradnl" altLang="en-US"/>
              <a:t>más </a:t>
            </a:r>
            <a:r>
              <a:rPr lang="es-ES_tradnl" altLang="en-US">
                <a:solidFill>
                  <a:srgbClr val="000090"/>
                </a:solidFill>
              </a:rPr>
              <a:t>de este fruto de la vid</a:t>
            </a:r>
            <a:r>
              <a:rPr lang="es-ES_tradnl" altLang="en-US"/>
              <a:t>, hasta aquel día en que lo beba nuevo con vosotros en el reino de mi Padre.</a:t>
            </a:r>
            <a:endParaRPr lang="en-US" altLang="en-US"/>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out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569660"/>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#4 de 4:</a:t>
            </a:r>
            <a:endParaRPr lang="en-US" sz="2400" b="1" dirty="0">
              <a:ln w="3175">
                <a:solidFill>
                  <a:schemeClr val="tx1"/>
                </a:solidFill>
              </a:ln>
              <a:solidFill>
                <a:srgbClr val="3366FF"/>
              </a:solidFill>
            </a:endParaRPr>
          </a:p>
          <a:p>
            <a:pPr lvl="1" fontAlgn="auto">
              <a:spcBef>
                <a:spcPts val="0"/>
              </a:spcBef>
              <a:spcAft>
                <a:spcPts val="0"/>
              </a:spcAft>
              <a:defRPr/>
            </a:pPr>
            <a:r>
              <a:rPr lang="es-EC" sz="2400" b="1" dirty="0">
                <a:solidFill>
                  <a:schemeClr val="tx1"/>
                </a:solidFill>
              </a:rPr>
              <a:t>Sería imposible que </a:t>
            </a:r>
            <a:r>
              <a:rPr lang="es-EC" sz="2400" b="1" dirty="0">
                <a:solidFill>
                  <a:srgbClr val="000090"/>
                </a:solidFill>
              </a:rPr>
              <a:t>una iglesia grande </a:t>
            </a:r>
            <a:r>
              <a:rPr lang="es-EC" sz="2400" b="1" dirty="0">
                <a:solidFill>
                  <a:schemeClr val="tx1"/>
                </a:solidFill>
              </a:rPr>
              <a:t>utilice un solo recipiente para el jugo para todos sin dividirlo. </a:t>
            </a:r>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13" name="Rectangle 12"/>
          <p:cNvSpPr/>
          <p:nvPr/>
        </p:nvSpPr>
        <p:spPr>
          <a:xfrm>
            <a:off x="971550" y="2482850"/>
            <a:ext cx="7704138" cy="83185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n-US" altLang="en-US" sz="2400" b="1" i="1">
                <a:solidFill>
                  <a:srgbClr val="000090"/>
                </a:solidFill>
              </a:rPr>
              <a:t>Ejemplo</a:t>
            </a:r>
            <a:r>
              <a:rPr lang="en-US" altLang="en-US" sz="2400" b="1" i="1"/>
              <a:t>: </a:t>
            </a:r>
            <a:r>
              <a:rPr lang="en-US" altLang="en-US" sz="2400" b="1"/>
              <a:t>Los 5.000+ santos en la única congregación en Jerusalén, </a:t>
            </a:r>
            <a:r>
              <a:rPr lang="en-US" altLang="en-US" sz="2400" b="1" i="1">
                <a:solidFill>
                  <a:srgbClr val="000090"/>
                </a:solidFill>
              </a:rPr>
              <a:t>Hechos 4:4</a:t>
            </a:r>
            <a:r>
              <a:rPr lang="en-US" altLang="en-US" sz="2400" b="1"/>
              <a:t>.  </a:t>
            </a:r>
            <a:endParaRPr lang="en-US" altLang="en-US" sz="240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out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5" name="Rectangle 9"/>
          <p:cNvSpPr/>
          <p:nvPr/>
        </p:nvSpPr>
        <p:spPr>
          <a:xfrm>
            <a:off x="611560" y="692696"/>
            <a:ext cx="8064896" cy="1015663"/>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#2a. </a:t>
            </a:r>
          </a:p>
          <a:p>
            <a:pPr lvl="1" fontAlgn="auto">
              <a:spcBef>
                <a:spcPts val="0"/>
              </a:spcBef>
              <a:spcAft>
                <a:spcPts val="0"/>
              </a:spcAft>
              <a:defRPr/>
            </a:pPr>
            <a:r>
              <a:rPr lang="es-ES_tradnl" b="1" dirty="0">
                <a:solidFill>
                  <a:schemeClr val="tx1"/>
                </a:solidFill>
              </a:rPr>
              <a:t>Todos los cristianos en una congregación deben beber de un vaso conteniendo el fruto de la vid.</a:t>
            </a:r>
            <a:endParaRPr lang="en-US" b="1" dirty="0">
              <a:solidFill>
                <a:schemeClr val="tx1"/>
              </a:solidFill>
            </a:endParaRPr>
          </a:p>
        </p:txBody>
      </p:sp>
      <p:sp>
        <p:nvSpPr>
          <p:cNvPr id="6" name="Rectangle 9"/>
          <p:cNvSpPr/>
          <p:nvPr/>
        </p:nvSpPr>
        <p:spPr>
          <a:xfrm>
            <a:off x="611560" y="3356992"/>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chemeClr val="tx1"/>
                </a:solidFill>
              </a:rPr>
              <a:t>El </a:t>
            </a:r>
            <a:r>
              <a:rPr lang="en-US" b="1" dirty="0" err="1">
                <a:solidFill>
                  <a:schemeClr val="tx1"/>
                </a:solidFill>
              </a:rPr>
              <a:t>recipiente</a:t>
            </a:r>
            <a:r>
              <a:rPr lang="en-US" b="1" dirty="0">
                <a:solidFill>
                  <a:schemeClr val="tx1"/>
                </a:solidFill>
              </a:rPr>
              <a:t> </a:t>
            </a:r>
            <a:r>
              <a:rPr lang="en-US" b="1" dirty="0" err="1">
                <a:solidFill>
                  <a:schemeClr val="tx1"/>
                </a:solidFill>
              </a:rPr>
              <a:t>fue</a:t>
            </a:r>
            <a:r>
              <a:rPr lang="en-US" b="1" dirty="0">
                <a:solidFill>
                  <a:schemeClr val="tx1"/>
                </a:solidFill>
              </a:rPr>
              <a:t> </a:t>
            </a:r>
            <a:r>
              <a:rPr lang="en-US" b="1" dirty="0" err="1">
                <a:solidFill>
                  <a:schemeClr val="tx1"/>
                </a:solidFill>
              </a:rPr>
              <a:t>una</a:t>
            </a:r>
            <a:r>
              <a:rPr lang="en-US" b="1" dirty="0">
                <a:solidFill>
                  <a:schemeClr val="tx1"/>
                </a:solidFill>
              </a:rPr>
              <a:t> </a:t>
            </a:r>
            <a:r>
              <a:rPr lang="en-US" b="1" dirty="0" err="1">
                <a:solidFill>
                  <a:schemeClr val="tx1"/>
                </a:solidFill>
              </a:rPr>
              <a:t>ayuda</a:t>
            </a:r>
            <a:r>
              <a:rPr lang="en-US" b="1" dirty="0">
                <a:solidFill>
                  <a:schemeClr val="tx1"/>
                </a:solidFill>
              </a:rPr>
              <a:t> </a:t>
            </a:r>
            <a:r>
              <a:rPr lang="en-US" b="1" dirty="0" err="1">
                <a:solidFill>
                  <a:schemeClr val="tx1"/>
                </a:solidFill>
              </a:rPr>
              <a:t>para</a:t>
            </a:r>
            <a:r>
              <a:rPr lang="en-US" b="1" dirty="0">
                <a:solidFill>
                  <a:schemeClr val="tx1"/>
                </a:solidFill>
              </a:rPr>
              <a:t> </a:t>
            </a:r>
            <a:r>
              <a:rPr lang="en-US" b="1" dirty="0" err="1">
                <a:solidFill>
                  <a:schemeClr val="tx1"/>
                </a:solidFill>
              </a:rPr>
              <a:t>cumplir</a:t>
            </a:r>
            <a:r>
              <a:rPr lang="en-US" b="1" dirty="0">
                <a:solidFill>
                  <a:schemeClr val="tx1"/>
                </a:solidFill>
              </a:rPr>
              <a:t> con el </a:t>
            </a:r>
            <a:r>
              <a:rPr lang="en-US" b="1" dirty="0" err="1">
                <a:solidFill>
                  <a:schemeClr val="tx1"/>
                </a:solidFill>
              </a:rPr>
              <a:t>mandamiento</a:t>
            </a:r>
            <a:r>
              <a:rPr lang="en-US" b="1" dirty="0">
                <a:solidFill>
                  <a:schemeClr val="tx1"/>
                </a:solidFill>
              </a:rPr>
              <a:t>. </a:t>
            </a:r>
          </a:p>
        </p:txBody>
      </p:sp>
      <p:sp>
        <p:nvSpPr>
          <p:cNvPr id="7" name="Rectangle 9"/>
          <p:cNvSpPr/>
          <p:nvPr/>
        </p:nvSpPr>
        <p:spPr>
          <a:xfrm>
            <a:off x="611560" y="1772816"/>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chemeClr val="tx1"/>
                </a:solidFill>
              </a:rPr>
              <a:t>El </a:t>
            </a:r>
            <a:r>
              <a:rPr lang="en-US" b="1" dirty="0" err="1">
                <a:solidFill>
                  <a:schemeClr val="tx1"/>
                </a:solidFill>
              </a:rPr>
              <a:t>lenguaje</a:t>
            </a:r>
            <a:r>
              <a:rPr lang="en-US" b="1" dirty="0">
                <a:solidFill>
                  <a:schemeClr val="tx1"/>
                </a:solidFill>
              </a:rPr>
              <a:t> no </a:t>
            </a:r>
            <a:r>
              <a:rPr lang="en-US" b="1" dirty="0" err="1">
                <a:solidFill>
                  <a:schemeClr val="tx1"/>
                </a:solidFill>
              </a:rPr>
              <a:t>puede</a:t>
            </a:r>
            <a:r>
              <a:rPr lang="en-US" b="1" dirty="0">
                <a:solidFill>
                  <a:schemeClr val="tx1"/>
                </a:solidFill>
              </a:rPr>
              <a:t> </a:t>
            </a:r>
            <a:r>
              <a:rPr lang="en-US" b="1" dirty="0" err="1">
                <a:solidFill>
                  <a:schemeClr val="tx1"/>
                </a:solidFill>
              </a:rPr>
              <a:t>ser</a:t>
            </a:r>
            <a:r>
              <a:rPr lang="en-US" b="1" dirty="0">
                <a:solidFill>
                  <a:schemeClr val="tx1"/>
                </a:solidFill>
              </a:rPr>
              <a:t> literal. “La </a:t>
            </a:r>
            <a:r>
              <a:rPr lang="en-US" b="1" dirty="0" err="1">
                <a:solidFill>
                  <a:schemeClr val="tx1"/>
                </a:solidFill>
              </a:rPr>
              <a:t>copa</a:t>
            </a:r>
            <a:r>
              <a:rPr lang="en-US" b="1" dirty="0">
                <a:solidFill>
                  <a:schemeClr val="tx1"/>
                </a:solidFill>
              </a:rPr>
              <a:t>” se </a:t>
            </a:r>
            <a:r>
              <a:rPr lang="en-US" b="1" dirty="0" err="1">
                <a:solidFill>
                  <a:schemeClr val="tx1"/>
                </a:solidFill>
              </a:rPr>
              <a:t>refiere</a:t>
            </a:r>
            <a:r>
              <a:rPr lang="en-US" b="1" dirty="0">
                <a:solidFill>
                  <a:schemeClr val="tx1"/>
                </a:solidFill>
              </a:rPr>
              <a:t> al </a:t>
            </a:r>
            <a:r>
              <a:rPr lang="en-US" b="1" dirty="0" err="1">
                <a:solidFill>
                  <a:schemeClr val="tx1"/>
                </a:solidFill>
              </a:rPr>
              <a:t>contenido</a:t>
            </a:r>
            <a:r>
              <a:rPr lang="en-US" b="1" dirty="0">
                <a:solidFill>
                  <a:schemeClr val="tx1"/>
                </a:solidFill>
              </a:rPr>
              <a:t>.</a:t>
            </a:r>
            <a:endParaRPr lang="en-US" dirty="0"/>
          </a:p>
        </p:txBody>
      </p:sp>
      <p:sp>
        <p:nvSpPr>
          <p:cNvPr id="9" name="Rectangle 9"/>
          <p:cNvSpPr/>
          <p:nvPr/>
        </p:nvSpPr>
        <p:spPr>
          <a:xfrm>
            <a:off x="611560" y="2564904"/>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chemeClr val="tx1"/>
                </a:solidFill>
              </a:rPr>
              <a:t>Los </a:t>
            </a:r>
            <a:r>
              <a:rPr lang="en-US" b="1" dirty="0" err="1">
                <a:solidFill>
                  <a:schemeClr val="tx1"/>
                </a:solidFill>
              </a:rPr>
              <a:t>discípulos</a:t>
            </a:r>
            <a:r>
              <a:rPr lang="en-US" b="1" dirty="0">
                <a:solidFill>
                  <a:schemeClr val="tx1"/>
                </a:solidFill>
              </a:rPr>
              <a:t> </a:t>
            </a:r>
            <a:r>
              <a:rPr lang="en-US" b="1" dirty="0" err="1">
                <a:solidFill>
                  <a:schemeClr val="tx1"/>
                </a:solidFill>
              </a:rPr>
              <a:t>ya</a:t>
            </a:r>
            <a:r>
              <a:rPr lang="en-US" b="1" dirty="0">
                <a:solidFill>
                  <a:schemeClr val="tx1"/>
                </a:solidFill>
              </a:rPr>
              <a:t> </a:t>
            </a:r>
            <a:r>
              <a:rPr lang="en-US" b="1" dirty="0" err="1">
                <a:solidFill>
                  <a:schemeClr val="tx1"/>
                </a:solidFill>
              </a:rPr>
              <a:t>dividieron</a:t>
            </a:r>
            <a:r>
              <a:rPr lang="en-US" b="1" dirty="0">
                <a:solidFill>
                  <a:schemeClr val="tx1"/>
                </a:solidFill>
              </a:rPr>
              <a:t> “la </a:t>
            </a:r>
            <a:r>
              <a:rPr lang="en-US" b="1" dirty="0" err="1">
                <a:solidFill>
                  <a:schemeClr val="tx1"/>
                </a:solidFill>
              </a:rPr>
              <a:t>copa</a:t>
            </a:r>
            <a:r>
              <a:rPr lang="en-US" b="1" dirty="0">
                <a:solidFill>
                  <a:schemeClr val="tx1"/>
                </a:solidFill>
              </a:rPr>
              <a:t>” antes de </a:t>
            </a:r>
            <a:r>
              <a:rPr lang="en-US" b="1" dirty="0" err="1">
                <a:solidFill>
                  <a:schemeClr val="tx1"/>
                </a:solidFill>
              </a:rPr>
              <a:t>participar</a:t>
            </a:r>
            <a:r>
              <a:rPr lang="en-US" b="1" dirty="0">
                <a:solidFill>
                  <a:schemeClr val="tx1"/>
                </a:solidFill>
              </a:rPr>
              <a:t>. </a:t>
            </a:r>
          </a:p>
        </p:txBody>
      </p:sp>
      <p:sp>
        <p:nvSpPr>
          <p:cNvPr id="8" name="Rectangle 7"/>
          <p:cNvSpPr>
            <a:spLocks noChangeArrowheads="1"/>
          </p:cNvSpPr>
          <p:nvPr/>
        </p:nvSpPr>
        <p:spPr bwMode="auto">
          <a:xfrm>
            <a:off x="323850" y="4986338"/>
            <a:ext cx="8569325" cy="1755775"/>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FFFFFF"/>
                </a:solidFill>
              </a:rPr>
              <a:t>CONCLUSIÓN</a:t>
            </a:r>
            <a:endParaRPr lang="en-US" altLang="en-US">
              <a:solidFill>
                <a:srgbClr val="FFFFFF"/>
              </a:solidFill>
            </a:endParaRPr>
          </a:p>
          <a:p>
            <a:pPr lvl="1"/>
            <a:r>
              <a:rPr lang="en-US" altLang="en-US">
                <a:solidFill>
                  <a:srgbClr val="FFFFFF"/>
                </a:solidFill>
              </a:rPr>
              <a:t>1. La copa que bebemos se refiere al contenido, o sea, el jugo. </a:t>
            </a:r>
          </a:p>
          <a:p>
            <a:pPr lvl="1"/>
            <a:r>
              <a:rPr lang="en-US" altLang="en-US">
                <a:solidFill>
                  <a:srgbClr val="FFFFFF"/>
                </a:solidFill>
              </a:rPr>
              <a:t>2. El jugo representa la única sangre de Cristo que conmemoramos. </a:t>
            </a:r>
          </a:p>
          <a:p>
            <a:pPr lvl="1"/>
            <a:r>
              <a:rPr lang="en-US" altLang="en-US">
                <a:solidFill>
                  <a:srgbClr val="FFFFFF"/>
                </a:solidFill>
              </a:rPr>
              <a:t>3. Los discípulos repartieron el jugo en varios recipientes antes de tomarlo.</a:t>
            </a:r>
          </a:p>
          <a:p>
            <a:pPr lvl="1"/>
            <a:r>
              <a:rPr lang="en-US" altLang="en-US">
                <a:solidFill>
                  <a:srgbClr val="FFFFFF"/>
                </a:solidFill>
              </a:rPr>
              <a:t>4. Por tanto, es bíblico y está muy bien – y a veces aun necesario – repartir el jugo en varios recipientes (por ejemplo, “</a:t>
            </a:r>
            <a:r>
              <a:rPr lang="en-US" altLang="ja-JP">
                <a:solidFill>
                  <a:srgbClr val="FFFFFF"/>
                </a:solidFill>
              </a:rPr>
              <a:t>copitas</a:t>
            </a:r>
            <a:r>
              <a:rPr lang="en-US" altLang="en-US">
                <a:solidFill>
                  <a:srgbClr val="FFFFFF"/>
                </a:solidFill>
              </a:rPr>
              <a:t>”</a:t>
            </a:r>
            <a:r>
              <a:rPr lang="en-US" altLang="ja-JP">
                <a:solidFill>
                  <a:srgbClr val="FFFFFF"/>
                </a:solidFill>
              </a:rPr>
              <a:t>). </a:t>
            </a:r>
            <a:endParaRPr lang="en-US" altLang="en-US">
              <a:solidFill>
                <a:srgbClr val="FFFFFF"/>
              </a:solidFill>
            </a:endParaRPr>
          </a:p>
        </p:txBody>
      </p:sp>
      <p:sp>
        <p:nvSpPr>
          <p:cNvPr id="10" name="Rectangle 9"/>
          <p:cNvSpPr/>
          <p:nvPr/>
        </p:nvSpPr>
        <p:spPr>
          <a:xfrm>
            <a:off x="611560" y="4149080"/>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#4:</a:t>
            </a:r>
            <a:endParaRPr lang="en-US" sz="2400" b="1" dirty="0">
              <a:ln w="3175">
                <a:solidFill>
                  <a:schemeClr val="tx1"/>
                </a:solidFill>
              </a:ln>
              <a:solidFill>
                <a:srgbClr val="3366FF"/>
              </a:solidFill>
            </a:endParaRPr>
          </a:p>
          <a:p>
            <a:pPr lvl="1" fontAlgn="auto">
              <a:spcBef>
                <a:spcPts val="0"/>
              </a:spcBef>
              <a:spcAft>
                <a:spcPts val="0"/>
              </a:spcAft>
              <a:defRPr/>
            </a:pPr>
            <a:r>
              <a:rPr lang="es-EC" b="1" dirty="0">
                <a:solidFill>
                  <a:schemeClr val="tx1"/>
                </a:solidFill>
              </a:rPr>
              <a:t>Sería imposible que una iglesia grande utilice un solo recipiente. </a:t>
            </a:r>
            <a:endParaRPr lang="en-US" b="1" dirty="0">
              <a:solidFill>
                <a:schemeClr val="tx1"/>
              </a:solidFill>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edg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alpha val="70999"/>
              </a:schemeClr>
            </a:gs>
            <a:gs pos="100000">
              <a:srgbClr val="000000">
                <a:alpha val="70999"/>
              </a:srgbClr>
            </a:gs>
          </a:gsLst>
          <a:lin ang="0" scaled="1"/>
        </a:grad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gradFill>
            <a:gsLst>
              <a:gs pos="0">
                <a:schemeClr val="bg1">
                  <a:lumMod val="95000"/>
                  <a:alpha val="45000"/>
                </a:schemeClr>
              </a:gs>
              <a:gs pos="100000">
                <a:schemeClr val="tx1">
                  <a:lumMod val="65000"/>
                  <a:lumOff val="35000"/>
                  <a:alpha val="45000"/>
                </a:schemeClr>
              </a:gs>
            </a:gsLst>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#2b. </a:t>
            </a:r>
            <a:endParaRPr lang="en-US" sz="2400" b="1" dirty="0">
              <a:ln w="3175">
                <a:solidFill>
                  <a:schemeClr val="tx1"/>
                </a:solidFill>
              </a:ln>
              <a:solidFill>
                <a:srgbClr val="FF0000"/>
              </a:solidFill>
            </a:endParaRPr>
          </a:p>
          <a:p>
            <a:pPr lvl="1" fontAlgn="auto">
              <a:spcBef>
                <a:spcPts val="0"/>
              </a:spcBef>
              <a:spcAft>
                <a:spcPts val="0"/>
              </a:spcAft>
              <a:defRPr/>
            </a:pPr>
            <a:r>
              <a:rPr lang="en-US" sz="2400" b="1" dirty="0" err="1">
                <a:solidFill>
                  <a:srgbClr val="008000"/>
                </a:solidFill>
              </a:rPr>
              <a:t>Una</a:t>
            </a:r>
            <a:r>
              <a:rPr lang="en-US" sz="2400" b="1" dirty="0">
                <a:solidFill>
                  <a:srgbClr val="008000"/>
                </a:solidFill>
              </a:rPr>
              <a:t> </a:t>
            </a:r>
            <a:r>
              <a:rPr lang="en-US" sz="2400" b="1" dirty="0" err="1">
                <a:solidFill>
                  <a:srgbClr val="008000"/>
                </a:solidFill>
              </a:rPr>
              <a:t>masa</a:t>
            </a:r>
            <a:r>
              <a:rPr lang="en-US" sz="2400" b="1" dirty="0">
                <a:solidFill>
                  <a:srgbClr val="008000"/>
                </a:solidFill>
              </a:rPr>
              <a:t> </a:t>
            </a:r>
            <a:r>
              <a:rPr lang="en-US" sz="2400" b="1" dirty="0" err="1">
                <a:solidFill>
                  <a:srgbClr val="008000"/>
                </a:solidFill>
              </a:rPr>
              <a:t>completa</a:t>
            </a:r>
            <a:r>
              <a:rPr lang="en-US" sz="2400" b="1" dirty="0">
                <a:solidFill>
                  <a:srgbClr val="008000"/>
                </a:solidFill>
              </a:rPr>
              <a:t> </a:t>
            </a:r>
            <a:r>
              <a:rPr lang="en-US" sz="2400" b="1" dirty="0">
                <a:solidFill>
                  <a:schemeClr val="tx1"/>
                </a:solidFill>
              </a:rPr>
              <a:t>de pan </a:t>
            </a:r>
            <a:r>
              <a:rPr lang="en-US" sz="2400" b="1" dirty="0" err="1">
                <a:solidFill>
                  <a:schemeClr val="tx1"/>
                </a:solidFill>
              </a:rPr>
              <a:t>debe</a:t>
            </a:r>
            <a:r>
              <a:rPr lang="en-US" sz="2400" b="1" dirty="0">
                <a:solidFill>
                  <a:schemeClr val="tx1"/>
                </a:solidFill>
              </a:rPr>
              <a:t> </a:t>
            </a:r>
            <a:r>
              <a:rPr lang="en-US" sz="2400" b="1" dirty="0" err="1">
                <a:solidFill>
                  <a:schemeClr val="tx1"/>
                </a:solidFill>
              </a:rPr>
              <a:t>ser</a:t>
            </a:r>
            <a:r>
              <a:rPr lang="en-US" sz="2400" b="1" dirty="0">
                <a:solidFill>
                  <a:schemeClr val="tx1"/>
                </a:solidFill>
              </a:rPr>
              <a:t> </a:t>
            </a:r>
            <a:r>
              <a:rPr lang="en-US" sz="2400" b="1" dirty="0" err="1">
                <a:solidFill>
                  <a:schemeClr val="tx1"/>
                </a:solidFill>
              </a:rPr>
              <a:t>usada</a:t>
            </a:r>
            <a:r>
              <a:rPr lang="en-US" sz="2400" b="1" dirty="0">
                <a:solidFill>
                  <a:schemeClr val="tx1"/>
                </a:solidFill>
              </a:rPr>
              <a:t> antes </a:t>
            </a:r>
            <a:r>
              <a:rPr lang="en-US" sz="2400" b="1" dirty="0" err="1">
                <a:solidFill>
                  <a:schemeClr val="tx1"/>
                </a:solidFill>
              </a:rPr>
              <a:t>que</a:t>
            </a:r>
            <a:r>
              <a:rPr lang="en-US" sz="2400" b="1" dirty="0">
                <a:solidFill>
                  <a:schemeClr val="tx1"/>
                </a:solidFill>
              </a:rPr>
              <a:t> </a:t>
            </a:r>
            <a:r>
              <a:rPr lang="en-US" sz="2400" b="1" dirty="0" err="1">
                <a:solidFill>
                  <a:schemeClr val="tx1"/>
                </a:solidFill>
              </a:rPr>
              <a:t>partirlo</a:t>
            </a:r>
            <a:r>
              <a:rPr lang="en-US" sz="2400" b="1" dirty="0">
                <a:solidFill>
                  <a:schemeClr val="tx1"/>
                </a:solidFill>
              </a:rPr>
              <a:t> en </a:t>
            </a:r>
            <a:r>
              <a:rPr lang="en-US" sz="2400" b="1" dirty="0" err="1">
                <a:solidFill>
                  <a:schemeClr val="tx1"/>
                </a:solidFill>
              </a:rPr>
              <a:t>diferentes</a:t>
            </a:r>
            <a:r>
              <a:rPr lang="en-US" sz="2400" b="1" dirty="0">
                <a:solidFill>
                  <a:schemeClr val="tx1"/>
                </a:solidFill>
              </a:rPr>
              <a:t> </a:t>
            </a:r>
            <a:r>
              <a:rPr lang="en-US" sz="2400" b="1" dirty="0" err="1">
                <a:solidFill>
                  <a:schemeClr val="tx1"/>
                </a:solidFill>
              </a:rPr>
              <a:t>partes</a:t>
            </a:r>
            <a:r>
              <a:rPr lang="en-US" sz="2400" b="1" dirty="0">
                <a:solidFill>
                  <a:schemeClr val="tx1"/>
                </a:solidFill>
              </a:rPr>
              <a:t>.</a:t>
            </a:r>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3" name="Rectangle 2"/>
          <p:cNvSpPr/>
          <p:nvPr/>
        </p:nvSpPr>
        <p:spPr>
          <a:xfrm>
            <a:off x="611560" y="1988840"/>
            <a:ext cx="4117895" cy="584776"/>
          </a:xfrm>
          <a:prstGeom prst="rect">
            <a:avLst/>
          </a:prstGeom>
        </p:spPr>
        <p:txBody>
          <a:bodyPr wrap="none">
            <a:spAutoFit/>
          </a:bodyPr>
          <a:lstStyle/>
          <a:p>
            <a:pPr fontAlgn="auto">
              <a:spcBef>
                <a:spcPts val="0"/>
              </a:spcBef>
              <a:spcAft>
                <a:spcPts val="0"/>
              </a:spcAft>
              <a:defRPr/>
            </a:pPr>
            <a:r>
              <a:rPr lang="es-ES_tradnl" sz="3200" b="1" i="1" dirty="0">
                <a:ln>
                  <a:solidFill>
                    <a:srgbClr val="000000"/>
                  </a:solidFill>
                </a:ln>
                <a:solidFill>
                  <a:srgbClr val="008000"/>
                </a:solidFill>
                <a:latin typeface="+mn-lt"/>
                <a:ea typeface="+mn-ea"/>
              </a:rPr>
              <a:t>Pasajes Principales</a:t>
            </a:r>
          </a:p>
        </p:txBody>
      </p:sp>
      <p:sp>
        <p:nvSpPr>
          <p:cNvPr id="4" name="Rectangle 3"/>
          <p:cNvSpPr/>
          <p:nvPr/>
        </p:nvSpPr>
        <p:spPr>
          <a:xfrm>
            <a:off x="971550" y="2636838"/>
            <a:ext cx="7704138" cy="120015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26:26</a:t>
            </a:r>
            <a:r>
              <a:rPr lang="es-ES_tradnl" altLang="en-US"/>
              <a:t> Y mientras comían, </a:t>
            </a:r>
            <a:r>
              <a:rPr lang="es-ES_tradnl" altLang="en-US" b="1">
                <a:solidFill>
                  <a:srgbClr val="008000"/>
                </a:solidFill>
              </a:rPr>
              <a:t>tomó Jesús el pan</a:t>
            </a:r>
            <a:r>
              <a:rPr lang="es-ES_tradnl" altLang="en-US"/>
              <a:t>, y bendijo, y </a:t>
            </a:r>
            <a:br>
              <a:rPr lang="es-ES_tradnl" altLang="en-US"/>
            </a:br>
            <a:r>
              <a:rPr lang="es-ES_tradnl" altLang="en-US" b="1">
                <a:solidFill>
                  <a:srgbClr val="008000"/>
                </a:solidFill>
              </a:rPr>
              <a:t>lo partió</a:t>
            </a:r>
            <a:r>
              <a:rPr lang="es-ES_tradnl" altLang="en-US"/>
              <a:t>, y dio a sus discípulos, y dijo: Tomad, comed; esto es mi cuerpo. </a:t>
            </a:r>
            <a:br>
              <a:rPr lang="es-ES_tradnl" altLang="en-US"/>
            </a:br>
            <a:r>
              <a:rPr lang="es-ES_tradnl" altLang="en-US" baseline="30000"/>
              <a:t>27 </a:t>
            </a:r>
            <a:r>
              <a:rPr lang="es-ES_tradnl" altLang="en-US"/>
              <a:t>Y tomando la copa, y habiendo dado gracias, les dio, diciendo: </a:t>
            </a:r>
            <a:br>
              <a:rPr lang="es-ES_tradnl" altLang="en-US"/>
            </a:br>
            <a:r>
              <a:rPr lang="es-ES_tradnl" altLang="en-US"/>
              <a:t>Bebed de ella todos.</a:t>
            </a:r>
            <a:endParaRPr lang="en-US" altLang="en-US"/>
          </a:p>
        </p:txBody>
      </p:sp>
      <p:sp>
        <p:nvSpPr>
          <p:cNvPr id="6" name="Rectangle 5"/>
          <p:cNvSpPr/>
          <p:nvPr/>
        </p:nvSpPr>
        <p:spPr>
          <a:xfrm>
            <a:off x="971550" y="3957638"/>
            <a:ext cx="7704138" cy="147637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10:16</a:t>
            </a:r>
            <a:r>
              <a:rPr lang="es-ES_tradnl" altLang="en-US"/>
              <a:t> La copa de bendición que bendecimos, </a:t>
            </a:r>
            <a:br>
              <a:rPr lang="es-ES_tradnl" altLang="en-US"/>
            </a:br>
            <a:r>
              <a:rPr lang="es-ES_tradnl" altLang="en-US"/>
              <a:t>¿no es la comunión de la sangre de Cristo? </a:t>
            </a:r>
            <a:r>
              <a:rPr lang="es-ES_tradnl" altLang="en-US" b="1">
                <a:solidFill>
                  <a:srgbClr val="008000"/>
                </a:solidFill>
              </a:rPr>
              <a:t>El pan que partimos</a:t>
            </a:r>
            <a:r>
              <a:rPr lang="es-ES_tradnl" altLang="en-US"/>
              <a:t>, </a:t>
            </a:r>
            <a:br>
              <a:rPr lang="es-ES_tradnl" altLang="en-US"/>
            </a:br>
            <a:r>
              <a:rPr lang="es-ES_tradnl" altLang="en-US"/>
              <a:t>¿no es la comunión del cuerpo de Cristo? </a:t>
            </a:r>
            <a:br>
              <a:rPr lang="es-ES_tradnl" altLang="en-US"/>
            </a:br>
            <a:r>
              <a:rPr lang="es-ES_tradnl" altLang="en-US" baseline="30000"/>
              <a:t>17 </a:t>
            </a:r>
            <a:r>
              <a:rPr lang="es-ES_tradnl" altLang="en-US" b="1">
                <a:solidFill>
                  <a:srgbClr val="008000"/>
                </a:solidFill>
              </a:rPr>
              <a:t>Siendo uno solo el pan</a:t>
            </a:r>
            <a:r>
              <a:rPr lang="es-ES_tradnl" altLang="en-US"/>
              <a:t>, nosotros, con ser muchos, somos un cuerpo; pues todos </a:t>
            </a:r>
            <a:r>
              <a:rPr lang="es-ES_tradnl" altLang="en-US" b="1">
                <a:solidFill>
                  <a:srgbClr val="008000"/>
                </a:solidFill>
              </a:rPr>
              <a:t>participamos de aquel mismo pan</a:t>
            </a:r>
            <a:r>
              <a:rPr lang="es-ES_tradnl" altLang="en-US"/>
              <a:t>. </a:t>
            </a:r>
            <a:endParaRPr lang="en-US" altLang="en-US"/>
          </a:p>
        </p:txBody>
      </p:sp>
      <p:sp>
        <p:nvSpPr>
          <p:cNvPr id="7" name="Action Button: Custom 6">
            <a:hlinkClick r:id="rId2" action="ppaction://hlinksldjump" highlightClick="1"/>
          </p:cNvPr>
          <p:cNvSpPr>
            <a:spLocks noChangeArrowheads="1"/>
          </p:cNvSpPr>
          <p:nvPr/>
        </p:nvSpPr>
        <p:spPr bwMode="auto">
          <a:xfrm>
            <a:off x="34925" y="6103938"/>
            <a:ext cx="720725" cy="719137"/>
          </a:xfrm>
          <a:prstGeom prst="actionButtonBlank">
            <a:avLst/>
          </a:prstGeom>
          <a:blipFill dpi="0" rotWithShape="1">
            <a:blip r:embed="rId3">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p>
          <a:p>
            <a:pPr algn="ctr"/>
            <a:r>
              <a:rPr lang="en-US" altLang="en-US" sz="1400" b="1"/>
              <a:t>Índice</a:t>
            </a:r>
            <a:endParaRPr lang="en-US" altLang="en-US" sz="1400">
              <a:solidFill>
                <a:srgbClr val="FFFFFF"/>
              </a:solidFill>
            </a:endParaRPr>
          </a:p>
          <a:p>
            <a:pPr algn="ctr"/>
            <a:endParaRPr lang="en-US" altLang="en-US" sz="1600">
              <a:solidFill>
                <a:srgbClr val="FFFFFF"/>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outVertical)">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out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569660"/>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La </a:t>
            </a:r>
            <a:r>
              <a:rPr lang="en-US" sz="2400" b="1" dirty="0" err="1">
                <a:solidFill>
                  <a:schemeClr val="tx1"/>
                </a:solidFill>
              </a:rPr>
              <a:t>expresión</a:t>
            </a:r>
            <a:r>
              <a:rPr lang="en-US" sz="2400" b="1" dirty="0">
                <a:solidFill>
                  <a:schemeClr val="tx1"/>
                </a:solidFill>
              </a:rPr>
              <a:t> “el pan” </a:t>
            </a:r>
            <a:r>
              <a:rPr lang="en-US" sz="2400" b="1" dirty="0" err="1">
                <a:solidFill>
                  <a:schemeClr val="tx1"/>
                </a:solidFill>
              </a:rPr>
              <a:t>es</a:t>
            </a:r>
            <a:r>
              <a:rPr lang="en-US" sz="2400" b="1" dirty="0">
                <a:solidFill>
                  <a:schemeClr val="tx1"/>
                </a:solidFill>
              </a:rPr>
              <a:t> </a:t>
            </a:r>
            <a:r>
              <a:rPr lang="en-US" sz="2400" b="1" dirty="0" err="1">
                <a:solidFill>
                  <a:schemeClr val="tx1"/>
                </a:solidFill>
              </a:rPr>
              <a:t>referido</a:t>
            </a:r>
            <a:r>
              <a:rPr lang="en-US" sz="2400" b="1" dirty="0">
                <a:solidFill>
                  <a:schemeClr val="tx1"/>
                </a:solidFill>
              </a:rPr>
              <a:t> </a:t>
            </a:r>
            <a:r>
              <a:rPr lang="en-US" sz="2400" b="1" dirty="0" err="1">
                <a:solidFill>
                  <a:schemeClr val="tx1"/>
                </a:solidFill>
              </a:rPr>
              <a:t>por</a:t>
            </a:r>
            <a:r>
              <a:rPr lang="en-US" sz="2400" b="1" dirty="0">
                <a:solidFill>
                  <a:schemeClr val="tx1"/>
                </a:solidFill>
              </a:rPr>
              <a:t> </a:t>
            </a:r>
            <a:r>
              <a:rPr lang="en-US" sz="2400" b="1" dirty="0" err="1">
                <a:solidFill>
                  <a:schemeClr val="tx1"/>
                </a:solidFill>
              </a:rPr>
              <a:t>Jesús</a:t>
            </a:r>
            <a:r>
              <a:rPr lang="en-US" sz="2400" b="1" dirty="0">
                <a:solidFill>
                  <a:schemeClr val="tx1"/>
                </a:solidFill>
              </a:rPr>
              <a:t> </a:t>
            </a:r>
            <a:r>
              <a:rPr lang="en-US" sz="2400" b="1" dirty="0" err="1">
                <a:solidFill>
                  <a:schemeClr val="tx1"/>
                </a:solidFill>
              </a:rPr>
              <a:t>para</a:t>
            </a:r>
            <a:r>
              <a:rPr lang="en-US" sz="2400" b="1" dirty="0">
                <a:solidFill>
                  <a:schemeClr val="tx1"/>
                </a:solidFill>
              </a:rPr>
              <a:t> </a:t>
            </a:r>
            <a:r>
              <a:rPr lang="en-US" sz="2400" b="1" dirty="0" err="1">
                <a:solidFill>
                  <a:schemeClr val="tx1"/>
                </a:solidFill>
              </a:rPr>
              <a:t>referirse</a:t>
            </a:r>
            <a:r>
              <a:rPr lang="en-US" sz="2400" b="1" dirty="0">
                <a:solidFill>
                  <a:schemeClr val="tx1"/>
                </a:solidFill>
              </a:rPr>
              <a:t> a </a:t>
            </a:r>
            <a:r>
              <a:rPr lang="en-US" sz="2400" b="1" dirty="0">
                <a:solidFill>
                  <a:srgbClr val="000090"/>
                </a:solidFill>
              </a:rPr>
              <a:t>la </a:t>
            </a:r>
            <a:r>
              <a:rPr lang="en-US" sz="2400" b="1" dirty="0" err="1">
                <a:solidFill>
                  <a:srgbClr val="000090"/>
                </a:solidFill>
              </a:rPr>
              <a:t>clase</a:t>
            </a:r>
            <a:r>
              <a:rPr lang="en-US" sz="2400" b="1" dirty="0">
                <a:solidFill>
                  <a:srgbClr val="000090"/>
                </a:solidFill>
              </a:rPr>
              <a:t> de pan </a:t>
            </a:r>
            <a:r>
              <a:rPr lang="en-US" sz="2400" b="1" dirty="0">
                <a:solidFill>
                  <a:schemeClr val="tx1"/>
                </a:solidFill>
              </a:rPr>
              <a:t>a </a:t>
            </a:r>
            <a:r>
              <a:rPr lang="en-US" sz="2400" b="1" dirty="0" err="1">
                <a:solidFill>
                  <a:schemeClr val="tx1"/>
                </a:solidFill>
              </a:rPr>
              <a:t>usarse</a:t>
            </a:r>
            <a:r>
              <a:rPr lang="en-US" sz="2400" b="1" dirty="0">
                <a:solidFill>
                  <a:schemeClr val="tx1"/>
                </a:solidFill>
              </a:rPr>
              <a:t> “sin </a:t>
            </a:r>
            <a:r>
              <a:rPr lang="en-US" sz="2400" b="1" dirty="0" err="1">
                <a:solidFill>
                  <a:schemeClr val="tx1"/>
                </a:solidFill>
              </a:rPr>
              <a:t>levadura</a:t>
            </a:r>
            <a:r>
              <a:rPr lang="en-US" sz="2400" b="1" dirty="0">
                <a:solidFill>
                  <a:schemeClr val="tx1"/>
                </a:solidFill>
              </a:rPr>
              <a:t>” (</a:t>
            </a:r>
            <a:r>
              <a:rPr lang="en-US" sz="2400" b="1" dirty="0" err="1">
                <a:solidFill>
                  <a:schemeClr val="tx1"/>
                </a:solidFill>
              </a:rPr>
              <a:t>único</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7" name="Rectangle 6"/>
          <p:cNvSpPr/>
          <p:nvPr/>
        </p:nvSpPr>
        <p:spPr>
          <a:xfrm>
            <a:off x="971550" y="2420938"/>
            <a:ext cx="7704138" cy="92392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26:17</a:t>
            </a:r>
            <a:r>
              <a:rPr lang="es-ES_tradnl" altLang="en-US"/>
              <a:t> El primer día de </a:t>
            </a:r>
            <a:r>
              <a:rPr lang="es-ES_tradnl" altLang="en-US" b="1">
                <a:solidFill>
                  <a:srgbClr val="000090"/>
                </a:solidFill>
              </a:rPr>
              <a:t>la fiesta de los panes sin levadura</a:t>
            </a:r>
            <a:r>
              <a:rPr lang="es-ES_tradnl" altLang="en-US"/>
              <a:t>, vinieron los discípulos a Jesús, diciéndole: ¿Dónde quieres que preparemos para que comas la pascua? (</a:t>
            </a:r>
            <a:r>
              <a:rPr lang="es-ES_tradnl" altLang="en-US" i="1"/>
              <a:t>también</a:t>
            </a:r>
            <a:r>
              <a:rPr lang="es-ES_tradnl" altLang="en-US"/>
              <a:t> </a:t>
            </a:r>
            <a:r>
              <a:rPr lang="es-ES_tradnl" altLang="en-US" b="1"/>
              <a:t>Marcos 14:12</a:t>
            </a:r>
            <a:r>
              <a:rPr lang="es-ES_tradnl" altLang="en-US"/>
              <a:t>)</a:t>
            </a:r>
            <a:endParaRPr lang="en-US" altLang="en-US"/>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27584" y="1538783"/>
            <a:ext cx="7776864" cy="5309146"/>
          </a:xfrm>
          <a:prstGeom prst="rect">
            <a:avLst/>
          </a:prstGeom>
          <a:gradFill flip="none" rotWithShape="1">
            <a:gsLst>
              <a:gs pos="1000">
                <a:srgbClr val="000090">
                  <a:alpha val="90000"/>
                </a:srgbClr>
              </a:gs>
              <a:gs pos="51000">
                <a:schemeClr val="bg1">
                  <a:alpha val="80000"/>
                </a:schemeClr>
              </a:gs>
            </a:gsLst>
            <a:path path="circle">
              <a:fillToRect l="100000" t="100000"/>
            </a:path>
            <a:tileRect r="-100000" b="-100000"/>
          </a:gradFill>
        </p:spPr>
        <p:txBody>
          <a:bodyPr>
            <a:spAutoFit/>
          </a:bodyPr>
          <a:lstStyle>
            <a:lvl1pPr marL="231775" indent="-231775">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spcAft>
                <a:spcPts val="1200"/>
              </a:spcAft>
            </a:pPr>
            <a:r>
              <a:rPr lang="es-EC" altLang="en-US" sz="2400" b="1">
                <a:solidFill>
                  <a:srgbClr val="000090"/>
                </a:solidFill>
              </a:rPr>
              <a:t>Cuántos Elementos y Cuántos Recipientes</a:t>
            </a:r>
          </a:p>
          <a:p>
            <a:pPr>
              <a:spcAft>
                <a:spcPts val="1200"/>
              </a:spcAft>
            </a:pPr>
            <a:endParaRPr lang="es-EC" altLang="en-US" b="1">
              <a:solidFill>
                <a:srgbClr val="FFFFFF"/>
              </a:solidFill>
            </a:endParaRPr>
          </a:p>
          <a:p>
            <a:pPr>
              <a:spcAft>
                <a:spcPts val="1200"/>
              </a:spcAft>
            </a:pPr>
            <a:endParaRPr lang="es-EC" altLang="en-US" b="1">
              <a:solidFill>
                <a:srgbClr val="FFFFFF"/>
              </a:solidFill>
            </a:endParaRPr>
          </a:p>
          <a:p>
            <a:pPr>
              <a:spcAft>
                <a:spcPts val="1200"/>
              </a:spcAft>
            </a:pPr>
            <a:endParaRPr lang="es-EC" altLang="en-US" b="1">
              <a:solidFill>
                <a:srgbClr val="FFFFFF"/>
              </a:solidFill>
            </a:endParaRPr>
          </a:p>
          <a:p>
            <a:pPr>
              <a:spcAft>
                <a:spcPts val="1200"/>
              </a:spcAft>
            </a:pPr>
            <a:endParaRPr lang="es-EC" altLang="en-US" b="1">
              <a:solidFill>
                <a:srgbClr val="FFFFFF"/>
              </a:solidFill>
            </a:endParaRPr>
          </a:p>
          <a:p>
            <a:pPr>
              <a:spcBef>
                <a:spcPts val="600"/>
              </a:spcBef>
              <a:spcAft>
                <a:spcPts val="1200"/>
              </a:spcAft>
            </a:pPr>
            <a:r>
              <a:rPr lang="es-EC" altLang="en-US" sz="2400" b="1">
                <a:solidFill>
                  <a:srgbClr val="000090"/>
                </a:solidFill>
              </a:rPr>
              <a:t>La Pureza de la Preparación, del Jugo, y </a:t>
            </a:r>
            <a:br>
              <a:rPr lang="es-EC" altLang="en-US" sz="2400" b="1">
                <a:solidFill>
                  <a:srgbClr val="000090"/>
                </a:solidFill>
              </a:rPr>
            </a:br>
            <a:r>
              <a:rPr lang="es-EC" altLang="en-US" sz="2400" b="1">
                <a:solidFill>
                  <a:srgbClr val="000090"/>
                </a:solidFill>
              </a:rPr>
              <a:t>de los Recipientes</a:t>
            </a:r>
          </a:p>
          <a:p>
            <a:pPr>
              <a:spcAft>
                <a:spcPts val="1200"/>
              </a:spcAft>
            </a:pPr>
            <a:endParaRPr lang="es-EC" altLang="en-US" b="1">
              <a:solidFill>
                <a:srgbClr val="FFFFFF"/>
              </a:solidFill>
            </a:endParaRPr>
          </a:p>
          <a:p>
            <a:pPr>
              <a:spcAft>
                <a:spcPts val="1200"/>
              </a:spcAft>
            </a:pPr>
            <a:endParaRPr lang="es-EC" altLang="en-US" b="1">
              <a:solidFill>
                <a:srgbClr val="FFFFFF"/>
              </a:solidFill>
            </a:endParaRPr>
          </a:p>
          <a:p>
            <a:pPr>
              <a:spcAft>
                <a:spcPts val="1200"/>
              </a:spcAft>
            </a:pPr>
            <a:endParaRPr lang="es-EC" altLang="en-US" b="1">
              <a:solidFill>
                <a:srgbClr val="FFFFFF"/>
              </a:solidFill>
            </a:endParaRPr>
          </a:p>
          <a:p>
            <a:pPr>
              <a:spcAft>
                <a:spcPts val="1200"/>
              </a:spcAft>
            </a:pPr>
            <a:endParaRPr lang="es-EC" altLang="en-US" b="1">
              <a:solidFill>
                <a:srgbClr val="FFFFFF"/>
              </a:solidFill>
            </a:endParaRPr>
          </a:p>
          <a:p>
            <a:pPr>
              <a:spcAft>
                <a:spcPts val="1200"/>
              </a:spcAft>
            </a:pPr>
            <a:endParaRPr lang="es-EC" altLang="en-US" b="1">
              <a:solidFill>
                <a:srgbClr val="FFFFFF"/>
              </a:solidFill>
            </a:endParaRPr>
          </a:p>
        </p:txBody>
      </p:sp>
      <p:sp>
        <p:nvSpPr>
          <p:cNvPr id="5" name="Action Button: Custom 4">
            <a:hlinkClick r:id="rId3" action="ppaction://hlinksldjump" highlightClick="1"/>
          </p:cNvPr>
          <p:cNvSpPr>
            <a:spLocks noChangeArrowheads="1"/>
          </p:cNvSpPr>
          <p:nvPr/>
        </p:nvSpPr>
        <p:spPr bwMode="auto">
          <a:xfrm>
            <a:off x="971550" y="2060575"/>
            <a:ext cx="7200900" cy="431800"/>
          </a:xfrm>
          <a:prstGeom prst="actionButtonBlank">
            <a:avLst/>
          </a:prstGeom>
          <a:gradFill rotWithShape="1">
            <a:gsLst>
              <a:gs pos="0">
                <a:srgbClr val="9C9CDF"/>
              </a:gs>
              <a:gs pos="73000">
                <a:srgbClr val="D9D9D9"/>
              </a:gs>
              <a:gs pos="100000">
                <a:srgbClr val="D9D9D9"/>
              </a:gs>
            </a:gsLst>
            <a:lin ang="288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C" altLang="en-US"/>
              <a:t>1. Hay </a:t>
            </a:r>
            <a:r>
              <a:rPr lang="es-EC" altLang="en-US" b="1"/>
              <a:t>tres elementos </a:t>
            </a:r>
            <a:r>
              <a:rPr lang="es-EC" altLang="en-US"/>
              <a:t>instituidos en la Cena del Señor por Jesús.</a:t>
            </a:r>
            <a:endParaRPr lang="en-US" altLang="en-US"/>
          </a:p>
        </p:txBody>
      </p:sp>
      <p:sp>
        <p:nvSpPr>
          <p:cNvPr id="7" name="Action Button: Custom 6">
            <a:hlinkClick r:id="rId4" action="ppaction://hlinksldjump" highlightClick="1"/>
          </p:cNvPr>
          <p:cNvSpPr>
            <a:spLocks noChangeArrowheads="1"/>
          </p:cNvSpPr>
          <p:nvPr/>
        </p:nvSpPr>
        <p:spPr bwMode="auto">
          <a:xfrm>
            <a:off x="971550" y="2565400"/>
            <a:ext cx="7200900" cy="576263"/>
          </a:xfrm>
          <a:prstGeom prst="actionButtonBlank">
            <a:avLst/>
          </a:prstGeom>
          <a:gradFill rotWithShape="1">
            <a:gsLst>
              <a:gs pos="0">
                <a:srgbClr val="9C9CDF"/>
              </a:gs>
              <a:gs pos="73000">
                <a:srgbClr val="D9D9D9"/>
              </a:gs>
              <a:gs pos="100000">
                <a:srgbClr val="D9D9D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C" altLang="en-US"/>
              <a:t>2a. Todos los cristianos en una congregación deben beber de </a:t>
            </a:r>
            <a:br>
              <a:rPr lang="es-EC" altLang="en-US"/>
            </a:br>
            <a:r>
              <a:rPr lang="es-EC" altLang="en-US" b="1"/>
              <a:t>un vaso </a:t>
            </a:r>
            <a:r>
              <a:rPr lang="es-EC" altLang="en-US"/>
              <a:t>conteniendo el fruto de la vid.</a:t>
            </a:r>
          </a:p>
        </p:txBody>
      </p:sp>
      <p:sp>
        <p:nvSpPr>
          <p:cNvPr id="8" name="Action Button: Custom 7">
            <a:hlinkClick r:id="rId5" action="ppaction://hlinksldjump" highlightClick="1"/>
          </p:cNvPr>
          <p:cNvSpPr>
            <a:spLocks noChangeArrowheads="1"/>
          </p:cNvSpPr>
          <p:nvPr/>
        </p:nvSpPr>
        <p:spPr bwMode="auto">
          <a:xfrm>
            <a:off x="971550" y="3213100"/>
            <a:ext cx="7200900" cy="576263"/>
          </a:xfrm>
          <a:prstGeom prst="actionButtonBlank">
            <a:avLst/>
          </a:prstGeom>
          <a:gradFill rotWithShape="1">
            <a:gsLst>
              <a:gs pos="0">
                <a:srgbClr val="9C9CDF"/>
              </a:gs>
              <a:gs pos="73000">
                <a:srgbClr val="D9D9D9"/>
              </a:gs>
              <a:gs pos="100000">
                <a:srgbClr val="D9D9D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s-EC" dirty="0">
                <a:latin typeface="+mn-lt"/>
                <a:ea typeface="+mn-ea"/>
              </a:rPr>
              <a:t>2b. </a:t>
            </a:r>
            <a:r>
              <a:rPr lang="es-EC" b="1" dirty="0">
                <a:latin typeface="+mn-lt"/>
                <a:ea typeface="+mn-ea"/>
              </a:rPr>
              <a:t>Una masa completa</a:t>
            </a:r>
            <a:r>
              <a:rPr lang="es-EC" dirty="0">
                <a:latin typeface="+mn-lt"/>
                <a:ea typeface="+mn-ea"/>
              </a:rPr>
              <a:t> de pan debe ser usada antes que partirlo en diferentes partes.</a:t>
            </a:r>
          </a:p>
        </p:txBody>
      </p:sp>
      <p:sp>
        <p:nvSpPr>
          <p:cNvPr id="9" name="Action Button: Custom 8">
            <a:hlinkClick r:id="rId6" action="ppaction://hlinksldjump" highlightClick="1"/>
          </p:cNvPr>
          <p:cNvSpPr>
            <a:spLocks noChangeArrowheads="1"/>
          </p:cNvSpPr>
          <p:nvPr/>
        </p:nvSpPr>
        <p:spPr bwMode="auto">
          <a:xfrm>
            <a:off x="971550" y="4724400"/>
            <a:ext cx="7200900" cy="576263"/>
          </a:xfrm>
          <a:prstGeom prst="actionButtonBlank">
            <a:avLst/>
          </a:prstGeom>
          <a:gradFill rotWithShape="1">
            <a:gsLst>
              <a:gs pos="0">
                <a:srgbClr val="9C9CDF"/>
              </a:gs>
              <a:gs pos="73000">
                <a:srgbClr val="D9D9D9"/>
              </a:gs>
              <a:gs pos="100000">
                <a:srgbClr val="D9D9D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C" altLang="en-US"/>
              <a:t>3. </a:t>
            </a:r>
            <a:r>
              <a:rPr lang="es-EC" altLang="en-US" b="1"/>
              <a:t>Solamente los cristianos </a:t>
            </a:r>
            <a:r>
              <a:rPr lang="es-EC" altLang="en-US"/>
              <a:t>(no los inconversos)</a:t>
            </a:r>
            <a:r>
              <a:rPr lang="es-EC" altLang="en-US" b="1"/>
              <a:t> </a:t>
            </a:r>
            <a:br>
              <a:rPr lang="es-EC" altLang="en-US" b="1"/>
            </a:br>
            <a:r>
              <a:rPr lang="es-EC" altLang="en-US" b="1"/>
              <a:t>tienen que “preparar” la cena del Señor.</a:t>
            </a:r>
          </a:p>
        </p:txBody>
      </p:sp>
      <p:sp>
        <p:nvSpPr>
          <p:cNvPr id="10" name="Action Button: Custom 9">
            <a:hlinkClick r:id="rId7" action="ppaction://hlinksldjump" highlightClick="1"/>
          </p:cNvPr>
          <p:cNvSpPr>
            <a:spLocks noChangeArrowheads="1"/>
          </p:cNvSpPr>
          <p:nvPr/>
        </p:nvSpPr>
        <p:spPr bwMode="auto">
          <a:xfrm>
            <a:off x="971550" y="5373688"/>
            <a:ext cx="7200900" cy="576262"/>
          </a:xfrm>
          <a:prstGeom prst="actionButtonBlank">
            <a:avLst/>
          </a:prstGeom>
          <a:gradFill rotWithShape="1">
            <a:gsLst>
              <a:gs pos="0">
                <a:srgbClr val="9C9CDF"/>
              </a:gs>
              <a:gs pos="73000">
                <a:srgbClr val="D9D9D9"/>
              </a:gs>
              <a:gs pos="100000">
                <a:srgbClr val="D9D9D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s-EC" dirty="0">
                <a:latin typeface="+mn-lt"/>
                <a:ea typeface="+mn-ea"/>
              </a:rPr>
              <a:t>4. </a:t>
            </a:r>
            <a:r>
              <a:rPr lang="es-EC" b="1" dirty="0">
                <a:latin typeface="+mn-lt"/>
                <a:ea typeface="+mn-ea"/>
              </a:rPr>
              <a:t>Debe necesariamente ser exprimida </a:t>
            </a:r>
            <a:br>
              <a:rPr lang="es-EC" b="1" dirty="0">
                <a:latin typeface="+mn-lt"/>
                <a:ea typeface="+mn-ea"/>
              </a:rPr>
            </a:br>
            <a:r>
              <a:rPr lang="es-EC" dirty="0">
                <a:latin typeface="+mn-lt"/>
                <a:ea typeface="+mn-ea"/>
              </a:rPr>
              <a:t>la fruta de la uva para preparar el jugo de uva.</a:t>
            </a:r>
          </a:p>
        </p:txBody>
      </p:sp>
      <p:sp>
        <p:nvSpPr>
          <p:cNvPr id="12" name="Action Button: Custom 11">
            <a:hlinkClick r:id="rId8" action="ppaction://hlinksldjump" highlightClick="1"/>
          </p:cNvPr>
          <p:cNvSpPr>
            <a:spLocks noChangeArrowheads="1"/>
          </p:cNvSpPr>
          <p:nvPr/>
        </p:nvSpPr>
        <p:spPr bwMode="auto">
          <a:xfrm>
            <a:off x="971550" y="6021388"/>
            <a:ext cx="7200900" cy="576262"/>
          </a:xfrm>
          <a:prstGeom prst="actionButtonBlank">
            <a:avLst/>
          </a:prstGeom>
          <a:gradFill rotWithShape="1">
            <a:gsLst>
              <a:gs pos="0">
                <a:srgbClr val="9C9CDF"/>
              </a:gs>
              <a:gs pos="73000">
                <a:srgbClr val="D9D9D9"/>
              </a:gs>
              <a:gs pos="100000">
                <a:srgbClr val="D9D9D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s-EC" dirty="0">
                <a:latin typeface="+mn-lt"/>
                <a:ea typeface="+mn-ea"/>
              </a:rPr>
              <a:t>5. </a:t>
            </a:r>
            <a:r>
              <a:rPr lang="es-EC" b="1" dirty="0">
                <a:latin typeface="+mn-lt"/>
                <a:ea typeface="+mn-ea"/>
              </a:rPr>
              <a:t>La botella </a:t>
            </a:r>
            <a:r>
              <a:rPr lang="es-EC" dirty="0">
                <a:latin typeface="+mn-lt"/>
                <a:ea typeface="+mn-ea"/>
              </a:rPr>
              <a:t>de jugo de uva </a:t>
            </a:r>
            <a:r>
              <a:rPr lang="es-EC" b="1" dirty="0">
                <a:latin typeface="+mn-lt"/>
                <a:ea typeface="+mn-ea"/>
              </a:rPr>
              <a:t>se hace con fines comerciales, </a:t>
            </a:r>
            <a:br>
              <a:rPr lang="es-EC" b="1" dirty="0">
                <a:latin typeface="+mn-lt"/>
                <a:ea typeface="+mn-ea"/>
              </a:rPr>
            </a:br>
            <a:r>
              <a:rPr lang="es-EC" b="1" dirty="0">
                <a:latin typeface="+mn-lt"/>
                <a:ea typeface="+mn-ea"/>
              </a:rPr>
              <a:t>y el jugo de uva se lo hace con fines espirituales.</a:t>
            </a:r>
          </a:p>
        </p:txBody>
      </p:sp>
      <p:sp>
        <p:nvSpPr>
          <p:cNvPr id="6" name="Rectangle 5"/>
          <p:cNvSpPr>
            <a:spLocks noChangeArrowheads="1"/>
          </p:cNvSpPr>
          <p:nvPr/>
        </p:nvSpPr>
        <p:spPr bwMode="auto">
          <a:xfrm>
            <a:off x="3597275" y="46038"/>
            <a:ext cx="5654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C" altLang="en-US" b="1" i="1">
                <a:solidFill>
                  <a:srgbClr val="FFFFFF"/>
                </a:solidFill>
              </a:rPr>
              <a:t>Presione la barra espaciadora para continuar. </a:t>
            </a:r>
          </a:p>
          <a:p>
            <a:pPr algn="ctr"/>
            <a:r>
              <a:rPr lang="es-EC" altLang="en-US" b="1" i="1">
                <a:solidFill>
                  <a:srgbClr val="FFFFFF"/>
                </a:solidFill>
              </a:rPr>
              <a:t>O, haga clic en cierto tema para brincar a ello.</a:t>
            </a:r>
            <a:endParaRPr lang="en-US" altLang="en-US" i="1"/>
          </a:p>
        </p:txBody>
      </p:sp>
      <p:sp>
        <p:nvSpPr>
          <p:cNvPr id="6156" name="Rectangle 12"/>
          <p:cNvSpPr>
            <a:spLocks noChangeArrowheads="1"/>
          </p:cNvSpPr>
          <p:nvPr/>
        </p:nvSpPr>
        <p:spPr bwMode="auto">
          <a:xfrm>
            <a:off x="1116013" y="908050"/>
            <a:ext cx="13700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C" altLang="en-US" sz="3200" b="1">
                <a:solidFill>
                  <a:schemeClr val="bg1"/>
                </a:solidFill>
              </a:rPr>
              <a:t>Índice</a:t>
            </a:r>
            <a:endParaRPr lang="en-US" altLang="en-US" sz="3200" b="1">
              <a:solidFill>
                <a:schemeClr val="bg1"/>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#1b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La </a:t>
            </a:r>
            <a:r>
              <a:rPr lang="en-US" sz="2400" b="1" dirty="0" err="1">
                <a:solidFill>
                  <a:schemeClr val="tx1"/>
                </a:solidFill>
              </a:rPr>
              <a:t>expresión</a:t>
            </a:r>
            <a:r>
              <a:rPr lang="en-US" sz="2400" b="1" dirty="0">
                <a:solidFill>
                  <a:schemeClr val="tx1"/>
                </a:solidFill>
              </a:rPr>
              <a:t> “el pan” </a:t>
            </a:r>
            <a:r>
              <a:rPr lang="en-US" sz="2400" b="1" dirty="0" err="1">
                <a:solidFill>
                  <a:schemeClr val="tx1"/>
                </a:solidFill>
              </a:rPr>
              <a:t>es</a:t>
            </a:r>
            <a:r>
              <a:rPr lang="en-US" sz="2400" b="1" dirty="0">
                <a:solidFill>
                  <a:schemeClr val="tx1"/>
                </a:solidFill>
              </a:rPr>
              <a:t> </a:t>
            </a:r>
            <a:r>
              <a:rPr lang="en-US" sz="2400" b="1" dirty="0" err="1">
                <a:solidFill>
                  <a:schemeClr val="tx1"/>
                </a:solidFill>
              </a:rPr>
              <a:t>referido</a:t>
            </a:r>
            <a:r>
              <a:rPr lang="en-US" sz="2400" b="1" dirty="0">
                <a:solidFill>
                  <a:schemeClr val="tx1"/>
                </a:solidFill>
              </a:rPr>
              <a:t> </a:t>
            </a:r>
            <a:r>
              <a:rPr lang="en-US" sz="2400" b="1" dirty="0" err="1">
                <a:solidFill>
                  <a:schemeClr val="tx1"/>
                </a:solidFill>
              </a:rPr>
              <a:t>por</a:t>
            </a:r>
            <a:r>
              <a:rPr lang="en-US" sz="2400" b="1" dirty="0">
                <a:solidFill>
                  <a:schemeClr val="tx1"/>
                </a:solidFill>
              </a:rPr>
              <a:t> </a:t>
            </a:r>
            <a:r>
              <a:rPr lang="en-US" sz="2400" b="1" dirty="0" err="1">
                <a:solidFill>
                  <a:schemeClr val="tx1"/>
                </a:solidFill>
              </a:rPr>
              <a:t>Jesús</a:t>
            </a:r>
            <a:r>
              <a:rPr lang="en-US" sz="2400" b="1" dirty="0">
                <a:solidFill>
                  <a:schemeClr val="tx1"/>
                </a:solidFill>
              </a:rPr>
              <a:t> </a:t>
            </a:r>
            <a:r>
              <a:rPr lang="en-US" sz="2400" b="1" dirty="0" err="1">
                <a:solidFill>
                  <a:schemeClr val="tx1"/>
                </a:solidFill>
              </a:rPr>
              <a:t>para</a:t>
            </a:r>
            <a:r>
              <a:rPr lang="en-US" sz="2400" b="1" dirty="0">
                <a:solidFill>
                  <a:schemeClr val="tx1"/>
                </a:solidFill>
              </a:rPr>
              <a:t> </a:t>
            </a:r>
            <a:r>
              <a:rPr lang="en-US" sz="2400" b="1" dirty="0" err="1">
                <a:solidFill>
                  <a:schemeClr val="tx1"/>
                </a:solidFill>
              </a:rPr>
              <a:t>referirse</a:t>
            </a:r>
            <a:r>
              <a:rPr lang="en-US" sz="2400" b="1" dirty="0">
                <a:solidFill>
                  <a:schemeClr val="tx1"/>
                </a:solidFill>
              </a:rPr>
              <a:t> a </a:t>
            </a:r>
            <a:r>
              <a:rPr lang="en-US" sz="2400" b="1" dirty="0">
                <a:solidFill>
                  <a:srgbClr val="000090"/>
                </a:solidFill>
              </a:rPr>
              <a:t>lo </a:t>
            </a:r>
            <a:r>
              <a:rPr lang="en-US" sz="2400" b="1" dirty="0" err="1">
                <a:solidFill>
                  <a:srgbClr val="000090"/>
                </a:solidFill>
              </a:rPr>
              <a:t>que</a:t>
            </a:r>
            <a:r>
              <a:rPr lang="en-US" sz="2400" b="1" dirty="0">
                <a:solidFill>
                  <a:srgbClr val="000090"/>
                </a:solidFill>
              </a:rPr>
              <a:t> </a:t>
            </a:r>
            <a:r>
              <a:rPr lang="en-US" sz="2400" b="1" dirty="0" err="1">
                <a:solidFill>
                  <a:srgbClr val="000090"/>
                </a:solidFill>
              </a:rPr>
              <a:t>representa</a:t>
            </a:r>
            <a:r>
              <a:rPr lang="en-US" sz="2400" b="1" dirty="0">
                <a:solidFill>
                  <a:schemeClr val="tx1"/>
                </a:solidFill>
              </a:rPr>
              <a:t>, “</a:t>
            </a:r>
            <a:r>
              <a:rPr lang="en-US" sz="2400" b="1" dirty="0" err="1">
                <a:solidFill>
                  <a:schemeClr val="tx1"/>
                </a:solidFill>
              </a:rPr>
              <a:t>su</a:t>
            </a:r>
            <a:r>
              <a:rPr lang="en-US" sz="2400" b="1" dirty="0">
                <a:solidFill>
                  <a:schemeClr val="tx1"/>
                </a:solidFill>
              </a:rPr>
              <a:t> </a:t>
            </a:r>
            <a:r>
              <a:rPr lang="en-US" sz="2400" b="1" dirty="0" err="1">
                <a:solidFill>
                  <a:schemeClr val="tx1"/>
                </a:solidFill>
              </a:rPr>
              <a:t>cuerpo</a:t>
            </a:r>
            <a:r>
              <a:rPr lang="en-US" sz="2400" b="1" dirty="0">
                <a:solidFill>
                  <a:schemeClr val="tx1"/>
                </a:solidFill>
              </a:rPr>
              <a:t>” (</a:t>
            </a:r>
            <a:r>
              <a:rPr lang="en-US" sz="2400" b="1" dirty="0" err="1">
                <a:solidFill>
                  <a:schemeClr val="tx1"/>
                </a:solidFill>
              </a:rPr>
              <a:t>único</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8" name="Rectangle 7"/>
          <p:cNvSpPr/>
          <p:nvPr/>
        </p:nvSpPr>
        <p:spPr>
          <a:xfrm>
            <a:off x="971550" y="2060575"/>
            <a:ext cx="7704138" cy="64611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26:26</a:t>
            </a:r>
            <a:r>
              <a:rPr lang="es-ES_tradnl" altLang="en-US"/>
              <a:t> Y mientras comían, tomó Jesús el pan, y bendijo, y lo partió, y dio a sus discípulos, y dijo: Tomad, </a:t>
            </a:r>
            <a:r>
              <a:rPr lang="es-ES_tradnl" altLang="en-US" b="1">
                <a:solidFill>
                  <a:srgbClr val="000090"/>
                </a:solidFill>
              </a:rPr>
              <a:t>comed; esto es mi cuerpo</a:t>
            </a:r>
            <a:r>
              <a:rPr lang="es-ES_tradnl" altLang="en-US"/>
              <a:t>. </a:t>
            </a:r>
            <a:endParaRPr lang="en-US" altLang="en-US"/>
          </a:p>
        </p:txBody>
      </p:sp>
      <p:sp>
        <p:nvSpPr>
          <p:cNvPr id="7" name="Rectangle 6"/>
          <p:cNvSpPr/>
          <p:nvPr/>
        </p:nvSpPr>
        <p:spPr>
          <a:xfrm>
            <a:off x="971550" y="2781300"/>
            <a:ext cx="7704138" cy="922338"/>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11:27</a:t>
            </a:r>
            <a:r>
              <a:rPr lang="es-ES_tradnl" altLang="en-US"/>
              <a:t> De manera que cualquiera que </a:t>
            </a:r>
            <a:r>
              <a:rPr lang="es-ES_tradnl" altLang="en-US" b="1">
                <a:solidFill>
                  <a:srgbClr val="000090"/>
                </a:solidFill>
              </a:rPr>
              <a:t>comiere este pan </a:t>
            </a:r>
            <a:r>
              <a:rPr lang="es-ES_tradnl" altLang="en-US"/>
              <a:t>o bebiere esta copa del Señor indignamente, </a:t>
            </a:r>
            <a:r>
              <a:rPr lang="es-ES_tradnl" altLang="en-US" b="1">
                <a:solidFill>
                  <a:srgbClr val="000090"/>
                </a:solidFill>
              </a:rPr>
              <a:t>será culpado del cuerpo </a:t>
            </a:r>
            <a:r>
              <a:rPr lang="es-ES_tradnl" altLang="en-US"/>
              <a:t>y de la sangre del Señor. </a:t>
            </a:r>
            <a:endParaRPr lang="en-US" altLang="en-US"/>
          </a:p>
        </p:txBody>
      </p:sp>
      <p:sp>
        <p:nvSpPr>
          <p:cNvPr id="9" name="Rectangle 8"/>
          <p:cNvSpPr/>
          <p:nvPr/>
        </p:nvSpPr>
        <p:spPr>
          <a:xfrm>
            <a:off x="971550" y="3789363"/>
            <a:ext cx="7704138" cy="922337"/>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10:16 </a:t>
            </a:r>
            <a:r>
              <a:rPr lang="es-ES_tradnl" altLang="en-US"/>
              <a:t>La copa de bendición que bendecimos, </a:t>
            </a:r>
            <a:br>
              <a:rPr lang="es-ES_tradnl" altLang="en-US"/>
            </a:br>
            <a:r>
              <a:rPr lang="es-ES_tradnl" altLang="en-US"/>
              <a:t>¿no es la comunión de la sangre de Cristo? </a:t>
            </a:r>
            <a:r>
              <a:rPr lang="es-ES_tradnl" altLang="en-US" b="1">
                <a:solidFill>
                  <a:srgbClr val="000090"/>
                </a:solidFill>
              </a:rPr>
              <a:t>El pan </a:t>
            </a:r>
            <a:r>
              <a:rPr lang="es-ES_tradnl" altLang="en-US"/>
              <a:t>que partimos, </a:t>
            </a:r>
            <a:br>
              <a:rPr lang="es-ES_tradnl" altLang="en-US"/>
            </a:br>
            <a:r>
              <a:rPr lang="es-ES_tradnl" altLang="en-US"/>
              <a:t>¿</a:t>
            </a:r>
            <a:r>
              <a:rPr lang="es-ES_tradnl" altLang="en-US" u="sng"/>
              <a:t>no es la comunión del cuerpo</a:t>
            </a:r>
            <a:r>
              <a:rPr lang="es-ES_tradnl" altLang="en-US"/>
              <a:t> de Cristo?</a:t>
            </a:r>
            <a:endParaRPr lang="en-US"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outVertic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out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texto</a:t>
            </a:r>
            <a:r>
              <a:rPr lang="en-US" sz="2400" b="1" dirty="0">
                <a:solidFill>
                  <a:schemeClr val="tx1"/>
                </a:solidFill>
              </a:rPr>
              <a:t> </a:t>
            </a:r>
            <a:r>
              <a:rPr lang="en-US" sz="2400" b="1" dirty="0" err="1">
                <a:solidFill>
                  <a:schemeClr val="tx1"/>
                </a:solidFill>
              </a:rPr>
              <a:t>está</a:t>
            </a:r>
            <a:r>
              <a:rPr lang="en-US" sz="2400" b="1" dirty="0">
                <a:solidFill>
                  <a:schemeClr val="tx1"/>
                </a:solidFill>
              </a:rPr>
              <a:t> </a:t>
            </a:r>
            <a:r>
              <a:rPr lang="en-US" sz="2400" b="1" dirty="0">
                <a:solidFill>
                  <a:srgbClr val="000090"/>
                </a:solidFill>
              </a:rPr>
              <a:t>mal </a:t>
            </a:r>
            <a:r>
              <a:rPr lang="en-US" sz="2400" b="1" dirty="0" err="1">
                <a:solidFill>
                  <a:srgbClr val="000090"/>
                </a:solidFill>
              </a:rPr>
              <a:t>interpretado</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8" name="Rectangle 7"/>
          <p:cNvSpPr/>
          <p:nvPr/>
        </p:nvSpPr>
        <p:spPr>
          <a:xfrm>
            <a:off x="971550" y="1773238"/>
            <a:ext cx="7704138" cy="440055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a:solidFill>
                  <a:schemeClr val="bg1"/>
                </a:solidFill>
              </a:rPr>
              <a:t>Pablo </a:t>
            </a:r>
            <a:r>
              <a:rPr lang="es-ES_tradnl" altLang="en-US" b="1">
                <a:solidFill>
                  <a:srgbClr val="000090"/>
                </a:solidFill>
              </a:rPr>
              <a:t>no se refiere </a:t>
            </a:r>
            <a:r>
              <a:rPr lang="es-ES_tradnl" altLang="en-US">
                <a:solidFill>
                  <a:schemeClr val="bg1"/>
                </a:solidFill>
              </a:rPr>
              <a:t>a una sola pieza de pan para usarse en la </a:t>
            </a:r>
            <a:r>
              <a:rPr lang="es-ES_tradnl" altLang="en-US" b="1">
                <a:solidFill>
                  <a:srgbClr val="000090"/>
                </a:solidFill>
              </a:rPr>
              <a:t>congregación local</a:t>
            </a:r>
            <a:r>
              <a:rPr lang="es-ES_tradnl" altLang="en-US">
                <a:solidFill>
                  <a:schemeClr val="bg1"/>
                </a:solidFill>
              </a:rPr>
              <a:t>. </a:t>
            </a:r>
          </a:p>
          <a:p>
            <a:endParaRPr lang="es-ES_tradnl" altLang="en-US"/>
          </a:p>
          <a:p>
            <a:r>
              <a:rPr lang="es-ES_tradnl" altLang="en-US"/>
              <a:t>En las Escrituras, “</a:t>
            </a:r>
            <a:r>
              <a:rPr lang="es-ES_tradnl" altLang="ja-JP" b="1">
                <a:solidFill>
                  <a:srgbClr val="000090"/>
                </a:solidFill>
              </a:rPr>
              <a:t>iglesia</a:t>
            </a:r>
            <a:r>
              <a:rPr lang="es-ES_tradnl" altLang="en-US"/>
              <a:t>”</a:t>
            </a:r>
            <a:r>
              <a:rPr lang="es-ES_tradnl" altLang="ja-JP"/>
              <a:t> está usada en </a:t>
            </a:r>
            <a:r>
              <a:rPr lang="es-ES_tradnl" altLang="ja-JP" b="1">
                <a:solidFill>
                  <a:srgbClr val="000090"/>
                </a:solidFill>
              </a:rPr>
              <a:t>dos sentidos</a:t>
            </a:r>
            <a:r>
              <a:rPr lang="es-ES_tradnl" altLang="ja-JP"/>
              <a:t>: </a:t>
            </a:r>
            <a:endParaRPr lang="en-US" altLang="ja-JP"/>
          </a:p>
          <a:p>
            <a:pPr lvl="1">
              <a:spcAft>
                <a:spcPts val="600"/>
              </a:spcAft>
            </a:pPr>
            <a:r>
              <a:rPr lang="es-ES_tradnl" altLang="en-US"/>
              <a:t>1) La </a:t>
            </a:r>
            <a:r>
              <a:rPr lang="es-ES_tradnl" altLang="en-US" b="1">
                <a:solidFill>
                  <a:srgbClr val="000090"/>
                </a:solidFill>
              </a:rPr>
              <a:t>iglesia universal </a:t>
            </a:r>
            <a:r>
              <a:rPr lang="es-ES_tradnl" altLang="en-US"/>
              <a:t>(todos los salvos en todo lugar): </a:t>
            </a:r>
          </a:p>
          <a:p>
            <a:pPr lvl="1">
              <a:buFont typeface="Arial" pitchFamily="34" charset="0"/>
              <a:buChar char="•"/>
            </a:pPr>
            <a:r>
              <a:rPr lang="es-ES_tradnl" altLang="en-US" b="1"/>
              <a:t>Mateo 16:18</a:t>
            </a:r>
            <a:r>
              <a:rPr lang="es-ES_tradnl" altLang="en-US"/>
              <a:t> “edificaré mi </a:t>
            </a:r>
            <a:r>
              <a:rPr lang="es-ES_tradnl" altLang="en-US" b="1"/>
              <a:t>iglesia</a:t>
            </a:r>
            <a:r>
              <a:rPr lang="es-ES_tradnl" altLang="en-US"/>
              <a:t>”, </a:t>
            </a:r>
          </a:p>
          <a:p>
            <a:pPr lvl="1">
              <a:buFont typeface="Arial" pitchFamily="34" charset="0"/>
              <a:buChar char="•"/>
            </a:pPr>
            <a:r>
              <a:rPr lang="es-ES_tradnl" altLang="en-US" b="1"/>
              <a:t>Colosenses 1:18</a:t>
            </a:r>
            <a:r>
              <a:rPr lang="es-ES_tradnl" altLang="en-US"/>
              <a:t> “Él es la cabeza del cuerpo que es la </a:t>
            </a:r>
            <a:r>
              <a:rPr lang="es-ES_tradnl" altLang="en-US" b="1"/>
              <a:t>iglesia</a:t>
            </a:r>
            <a:r>
              <a:rPr lang="en-US" altLang="en-US"/>
              <a:t>…</a:t>
            </a:r>
            <a:r>
              <a:rPr lang="es-ES_tradnl" altLang="en-US"/>
              <a:t>” </a:t>
            </a:r>
            <a:br>
              <a:rPr lang="es-ES_tradnl" altLang="en-US"/>
            </a:br>
            <a:r>
              <a:rPr lang="es-ES_tradnl" altLang="en-US"/>
              <a:t>(una </a:t>
            </a:r>
            <a:r>
              <a:rPr lang="es-ES_tradnl" altLang="en-US" b="1"/>
              <a:t>sola</a:t>
            </a:r>
            <a:r>
              <a:rPr lang="es-ES_tradnl" altLang="en-US"/>
              <a:t> iglesia).</a:t>
            </a:r>
            <a:endParaRPr lang="en-US" altLang="en-US"/>
          </a:p>
          <a:p>
            <a:pPr lvl="1"/>
            <a:endParaRPr lang="es-ES_tradnl" altLang="en-US"/>
          </a:p>
          <a:p>
            <a:pPr lvl="1">
              <a:spcAft>
                <a:spcPts val="600"/>
              </a:spcAft>
            </a:pPr>
            <a:r>
              <a:rPr lang="es-ES_tradnl" altLang="en-US"/>
              <a:t>2) Las </a:t>
            </a:r>
            <a:r>
              <a:rPr lang="es-ES_tradnl" altLang="en-US" b="1">
                <a:solidFill>
                  <a:srgbClr val="000090"/>
                </a:solidFill>
              </a:rPr>
              <a:t>iglesias locales</a:t>
            </a:r>
            <a:r>
              <a:rPr lang="es-ES_tradnl" altLang="en-US" b="1"/>
              <a:t> </a:t>
            </a:r>
            <a:r>
              <a:rPr lang="es-ES_tradnl" altLang="en-US"/>
              <a:t>(los creyentes en varios determinados lugares que son independientes):</a:t>
            </a:r>
          </a:p>
          <a:p>
            <a:pPr lvl="1">
              <a:buFont typeface="Arial" pitchFamily="34" charset="0"/>
              <a:buChar char="•"/>
            </a:pPr>
            <a:r>
              <a:rPr lang="es-ES_tradnl" altLang="en-US" b="1"/>
              <a:t>Colosenses 4:5</a:t>
            </a:r>
            <a:r>
              <a:rPr lang="es-ES_tradnl" altLang="en-US"/>
              <a:t> “a Ninfas y a la iglesia que está en su casa”</a:t>
            </a:r>
          </a:p>
          <a:p>
            <a:pPr lvl="1">
              <a:buFont typeface="Arial" pitchFamily="34" charset="0"/>
              <a:buChar char="•"/>
            </a:pPr>
            <a:r>
              <a:rPr lang="es-ES_tradnl" altLang="en-US" b="1"/>
              <a:t>Hechos 8:1</a:t>
            </a:r>
            <a:r>
              <a:rPr lang="es-ES_tradnl" altLang="en-US"/>
              <a:t> “la iglesia que estaba en Jerusalén”,</a:t>
            </a:r>
          </a:p>
          <a:p>
            <a:pPr lvl="1">
              <a:buFont typeface="Arial" pitchFamily="34" charset="0"/>
              <a:buChar char="•"/>
            </a:pPr>
            <a:r>
              <a:rPr lang="es-ES_tradnl" altLang="en-US" b="1"/>
              <a:t>Romanos 16:16</a:t>
            </a:r>
            <a:r>
              <a:rPr lang="es-ES_tradnl" altLang="en-US"/>
              <a:t> “Os saludan todas las iglesias de Cristo”</a:t>
            </a:r>
          </a:p>
          <a:p>
            <a:pPr lvl="1"/>
            <a:r>
              <a:rPr lang="es-ES_tradnl" altLang="en-US"/>
              <a:t>(congregaciones </a:t>
            </a:r>
            <a:r>
              <a:rPr lang="es-ES_tradnl" altLang="en-US" b="1"/>
              <a:t>múltiples</a:t>
            </a:r>
            <a:r>
              <a:rPr lang="es-ES_tradnl" altLang="en-US"/>
              <a:t>).</a:t>
            </a:r>
            <a:endParaRPr lang="en-US" altLang="en-US"/>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outVertical)">
                                      <p:cBhvr>
                                        <p:cTn id="12" dur="500"/>
                                        <p:tgtEl>
                                          <p:spTgt spid="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outVertical)">
                                      <p:cBhvr>
                                        <p:cTn id="17" dur="500"/>
                                        <p:tgtEl>
                                          <p:spTgt spid="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outVertical)">
                                      <p:cBhvr>
                                        <p:cTn id="22" dur="500"/>
                                        <p:tgtEl>
                                          <p:spTgt spid="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outVertical)">
                                      <p:cBhvr>
                                        <p:cTn id="27" dur="500"/>
                                        <p:tgtEl>
                                          <p:spTgt spid="8">
                                            <p:txEl>
                                              <p:pRg st="4" end="4"/>
                                            </p:txEl>
                                          </p:spTgt>
                                        </p:tgtEl>
                                      </p:cBhvr>
                                    </p:animEffect>
                                  </p:childTnLst>
                                </p:cTn>
                              </p:par>
                            </p:childTnLst>
                          </p:cTn>
                        </p:par>
                        <p:par>
                          <p:cTn id="28" fill="hold" nodeType="afterGroup">
                            <p:stCondLst>
                              <p:cond delay="500"/>
                            </p:stCondLst>
                            <p:childTnLst>
                              <p:par>
                                <p:cTn id="29" presetID="16" presetClass="entr" presetSubtype="37" fill="hold" grpId="0" nodeType="after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Effect transition="in" filter="barn(outVertical)">
                                      <p:cBhvr>
                                        <p:cTn id="31" dur="500"/>
                                        <p:tgtEl>
                                          <p:spTgt spid="8">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37" fill="hold" grpId="0" nodeType="click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barn(outVertical)">
                                      <p:cBhvr>
                                        <p:cTn id="36" dur="500"/>
                                        <p:tgtEl>
                                          <p:spTgt spid="8">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8">
                                            <p:txEl>
                                              <p:pRg st="8" end="8"/>
                                            </p:txEl>
                                          </p:spTgt>
                                        </p:tgtEl>
                                        <p:attrNameLst>
                                          <p:attrName>style.visibility</p:attrName>
                                        </p:attrNameLst>
                                      </p:cBhvr>
                                      <p:to>
                                        <p:strVal val="visible"/>
                                      </p:to>
                                    </p:set>
                                    <p:animEffect transition="in" filter="barn(outVertical)">
                                      <p:cBhvr>
                                        <p:cTn id="41" dur="500"/>
                                        <p:tgtEl>
                                          <p:spTgt spid="8">
                                            <p:txEl>
                                              <p:pRg st="8" end="8"/>
                                            </p:txEl>
                                          </p:spTgt>
                                        </p:tgtEl>
                                      </p:cBhvr>
                                    </p:animEffect>
                                  </p:childTnLst>
                                </p:cTn>
                              </p:par>
                            </p:childTnLst>
                          </p:cTn>
                        </p:par>
                        <p:par>
                          <p:cTn id="42" fill="hold" nodeType="afterGroup">
                            <p:stCondLst>
                              <p:cond delay="500"/>
                            </p:stCondLst>
                            <p:childTnLst>
                              <p:par>
                                <p:cTn id="43" presetID="16" presetClass="entr" presetSubtype="37" fill="hold" grpId="0" nodeType="afterEffect">
                                  <p:stCondLst>
                                    <p:cond delay="0"/>
                                  </p:stCondLst>
                                  <p:childTnLst>
                                    <p:set>
                                      <p:cBhvr>
                                        <p:cTn id="44" dur="1" fill="hold">
                                          <p:stCondLst>
                                            <p:cond delay="0"/>
                                          </p:stCondLst>
                                        </p:cTn>
                                        <p:tgtEl>
                                          <p:spTgt spid="8">
                                            <p:txEl>
                                              <p:pRg st="9" end="9"/>
                                            </p:txEl>
                                          </p:spTgt>
                                        </p:tgtEl>
                                        <p:attrNameLst>
                                          <p:attrName>style.visibility</p:attrName>
                                        </p:attrNameLst>
                                      </p:cBhvr>
                                      <p:to>
                                        <p:strVal val="visible"/>
                                      </p:to>
                                    </p:set>
                                    <p:animEffect transition="in" filter="barn(outVertical)">
                                      <p:cBhvr>
                                        <p:cTn id="45" dur="500"/>
                                        <p:tgtEl>
                                          <p:spTgt spid="8">
                                            <p:txEl>
                                              <p:pRg st="9" end="9"/>
                                            </p:txEl>
                                          </p:spTgt>
                                        </p:tgtEl>
                                      </p:cBhvr>
                                    </p:animEffect>
                                  </p:childTnLst>
                                </p:cTn>
                              </p:par>
                            </p:childTnLst>
                          </p:cTn>
                        </p:par>
                        <p:par>
                          <p:cTn id="46" fill="hold" nodeType="afterGroup">
                            <p:stCondLst>
                              <p:cond delay="1000"/>
                            </p:stCondLst>
                            <p:childTnLst>
                              <p:par>
                                <p:cTn id="47" presetID="16" presetClass="entr" presetSubtype="37" fill="hold" grpId="0" nodeType="afterEffect">
                                  <p:stCondLst>
                                    <p:cond delay="0"/>
                                  </p:stCondLst>
                                  <p:childTnLst>
                                    <p:set>
                                      <p:cBhvr>
                                        <p:cTn id="48" dur="1" fill="hold">
                                          <p:stCondLst>
                                            <p:cond delay="0"/>
                                          </p:stCondLst>
                                        </p:cTn>
                                        <p:tgtEl>
                                          <p:spTgt spid="8">
                                            <p:txEl>
                                              <p:pRg st="10" end="10"/>
                                            </p:txEl>
                                          </p:spTgt>
                                        </p:tgtEl>
                                        <p:attrNameLst>
                                          <p:attrName>style.visibility</p:attrName>
                                        </p:attrNameLst>
                                      </p:cBhvr>
                                      <p:to>
                                        <p:strVal val="visible"/>
                                      </p:to>
                                    </p:set>
                                    <p:animEffect transition="in" filter="barn(outVertical)">
                                      <p:cBhvr>
                                        <p:cTn id="49" dur="500"/>
                                        <p:tgtEl>
                                          <p:spTgt spid="8">
                                            <p:txEl>
                                              <p:pRg st="10" end="10"/>
                                            </p:txEl>
                                          </p:spTgt>
                                        </p:tgtEl>
                                      </p:cBhvr>
                                    </p:animEffect>
                                  </p:childTnLst>
                                </p:cTn>
                              </p:par>
                              <p:par>
                                <p:cTn id="50" presetID="16" presetClass="entr" presetSubtype="37" fill="hold" grpId="0" nodeType="withEffect">
                                  <p:stCondLst>
                                    <p:cond delay="0"/>
                                  </p:stCondLst>
                                  <p:childTnLst>
                                    <p:set>
                                      <p:cBhvr>
                                        <p:cTn id="51" dur="1" fill="hold">
                                          <p:stCondLst>
                                            <p:cond delay="0"/>
                                          </p:stCondLst>
                                        </p:cTn>
                                        <p:tgtEl>
                                          <p:spTgt spid="8">
                                            <p:txEl>
                                              <p:pRg st="11" end="11"/>
                                            </p:txEl>
                                          </p:spTgt>
                                        </p:tgtEl>
                                        <p:attrNameLst>
                                          <p:attrName>style.visibility</p:attrName>
                                        </p:attrNameLst>
                                      </p:cBhvr>
                                      <p:to>
                                        <p:strVal val="visible"/>
                                      </p:to>
                                    </p:set>
                                    <p:animEffect transition="in" filter="barn(outVertical)">
                                      <p:cBhvr>
                                        <p:cTn id="52"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texto</a:t>
            </a:r>
            <a:r>
              <a:rPr lang="en-US" sz="2400" b="1" dirty="0">
                <a:solidFill>
                  <a:schemeClr val="tx1"/>
                </a:solidFill>
              </a:rPr>
              <a:t> </a:t>
            </a:r>
            <a:r>
              <a:rPr lang="en-US" sz="2400" b="1" dirty="0" err="1">
                <a:solidFill>
                  <a:schemeClr val="tx1"/>
                </a:solidFill>
              </a:rPr>
              <a:t>está</a:t>
            </a:r>
            <a:r>
              <a:rPr lang="en-US" sz="2400" b="1" dirty="0">
                <a:solidFill>
                  <a:schemeClr val="tx1"/>
                </a:solidFill>
              </a:rPr>
              <a:t> </a:t>
            </a:r>
            <a:r>
              <a:rPr lang="en-US" sz="2400" b="1" dirty="0">
                <a:solidFill>
                  <a:srgbClr val="000090"/>
                </a:solidFill>
              </a:rPr>
              <a:t>mal </a:t>
            </a:r>
            <a:r>
              <a:rPr lang="en-US" sz="2400" b="1" dirty="0" err="1">
                <a:solidFill>
                  <a:srgbClr val="000090"/>
                </a:solidFill>
              </a:rPr>
              <a:t>interpretado</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7" name="Rectangle 6"/>
          <p:cNvSpPr/>
          <p:nvPr/>
        </p:nvSpPr>
        <p:spPr>
          <a:xfrm>
            <a:off x="900113" y="3070225"/>
            <a:ext cx="7704137" cy="1201738"/>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b="1"/>
              <a:t>1 Corintios 1:2 </a:t>
            </a:r>
            <a:r>
              <a:rPr lang="es-ES_tradnl" altLang="en-US"/>
              <a:t>A la iglesia de Dios que está en Corinto, </a:t>
            </a:r>
            <a:br>
              <a:rPr lang="es-ES_tradnl" altLang="en-US"/>
            </a:br>
            <a:r>
              <a:rPr lang="es-ES_tradnl" altLang="en-US"/>
              <a:t>a los santificados en Cristo Jesús, llamados a ser santos </a:t>
            </a:r>
            <a:br>
              <a:rPr lang="es-ES_tradnl" altLang="en-US"/>
            </a:br>
            <a:r>
              <a:rPr lang="es-ES_tradnl" altLang="en-US" b="1">
                <a:solidFill>
                  <a:srgbClr val="000090"/>
                </a:solidFill>
              </a:rPr>
              <a:t>con todos los que en cualquier lugar</a:t>
            </a:r>
            <a:r>
              <a:rPr lang="es-ES_tradnl" altLang="en-US"/>
              <a:t> invocan el nombre de nuestro Señor Jesucristo, Señor de ellos y nuestro. </a:t>
            </a:r>
            <a:endParaRPr lang="en-US" altLang="en-US"/>
          </a:p>
        </p:txBody>
      </p:sp>
      <p:sp>
        <p:nvSpPr>
          <p:cNvPr id="3" name="Rectangle 2"/>
          <p:cNvSpPr/>
          <p:nvPr/>
        </p:nvSpPr>
        <p:spPr>
          <a:xfrm>
            <a:off x="611188" y="1700213"/>
            <a:ext cx="8281987" cy="1200150"/>
          </a:xfrm>
          <a:prstGeom prst="rect">
            <a:avLst/>
          </a:prstGeom>
          <a:gradFill flip="none" rotWithShape="1">
            <a:gsLst>
              <a:gs pos="0">
                <a:schemeClr val="bg2"/>
              </a:gs>
              <a:gs pos="100000">
                <a:schemeClr val="bg1">
                  <a:lumMod val="85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a:solidFill>
                  <a:schemeClr val="bg1"/>
                </a:solidFill>
              </a:rPr>
              <a:t>Pablo usa el primer pronombre personal, “</a:t>
            </a:r>
            <a:r>
              <a:rPr lang="es-ES_tradnl" altLang="ja-JP" b="1">
                <a:solidFill>
                  <a:schemeClr val="bg1"/>
                </a:solidFill>
              </a:rPr>
              <a:t>nosotros</a:t>
            </a:r>
            <a:r>
              <a:rPr lang="es-ES_tradnl" altLang="en-US">
                <a:solidFill>
                  <a:schemeClr val="bg1"/>
                </a:solidFill>
              </a:rPr>
              <a:t>”</a:t>
            </a:r>
            <a:r>
              <a:rPr lang="es-ES_tradnl" altLang="ja-JP">
                <a:solidFill>
                  <a:schemeClr val="bg1"/>
                </a:solidFill>
              </a:rPr>
              <a:t> en </a:t>
            </a:r>
            <a:r>
              <a:rPr lang="es-ES_tradnl" altLang="ja-JP" b="1">
                <a:solidFill>
                  <a:srgbClr val="000090"/>
                </a:solidFill>
              </a:rPr>
              <a:t>1 Corintios 10:16-17</a:t>
            </a:r>
            <a:r>
              <a:rPr lang="es-ES_tradnl" altLang="ja-JP">
                <a:solidFill>
                  <a:srgbClr val="000090"/>
                </a:solidFill>
              </a:rPr>
              <a:t> </a:t>
            </a:r>
            <a:r>
              <a:rPr lang="es-ES_tradnl" altLang="ja-JP">
                <a:solidFill>
                  <a:schemeClr val="bg1"/>
                </a:solidFill>
              </a:rPr>
              <a:t>(</a:t>
            </a:r>
            <a:r>
              <a:rPr lang="es-ES_tradnl" altLang="en-US">
                <a:solidFill>
                  <a:schemeClr val="bg1"/>
                </a:solidFill>
              </a:rPr>
              <a:t>“</a:t>
            </a:r>
            <a:r>
              <a:rPr lang="es-ES_tradnl" altLang="ja-JP">
                <a:solidFill>
                  <a:schemeClr val="bg1"/>
                </a:solidFill>
              </a:rPr>
              <a:t>la copa … que bendecimos</a:t>
            </a:r>
            <a:r>
              <a:rPr lang="es-ES_tradnl" altLang="en-US">
                <a:solidFill>
                  <a:schemeClr val="bg1"/>
                </a:solidFill>
              </a:rPr>
              <a:t>”</a:t>
            </a:r>
            <a:r>
              <a:rPr lang="es-ES_tradnl" altLang="ja-JP">
                <a:solidFill>
                  <a:schemeClr val="bg1"/>
                </a:solidFill>
              </a:rPr>
              <a:t>). Este incluyó a Pablo con los cristianos en Corinto, pero </a:t>
            </a:r>
            <a:r>
              <a:rPr lang="es-ES_tradnl" altLang="ja-JP" b="1">
                <a:solidFill>
                  <a:srgbClr val="000090"/>
                </a:solidFill>
              </a:rPr>
              <a:t>no era miembro de la congregación </a:t>
            </a:r>
            <a:r>
              <a:rPr lang="es-ES_tradnl" altLang="ja-JP">
                <a:solidFill>
                  <a:schemeClr val="bg1"/>
                </a:solidFill>
              </a:rPr>
              <a:t>en Corinto (les escribía desde Éfeso), y escribía a ellos </a:t>
            </a:r>
            <a:r>
              <a:rPr lang="es-ES_tradnl" altLang="ja-JP" b="1">
                <a:solidFill>
                  <a:schemeClr val="bg1"/>
                </a:solidFill>
              </a:rPr>
              <a:t>con los cristianos en </a:t>
            </a:r>
            <a:r>
              <a:rPr lang="es-ES_tradnl" altLang="ja-JP" b="1">
                <a:solidFill>
                  <a:srgbClr val="000090"/>
                </a:solidFill>
              </a:rPr>
              <a:t>todo lugar</a:t>
            </a:r>
            <a:r>
              <a:rPr lang="es-ES_tradnl" altLang="ja-JP">
                <a:solidFill>
                  <a:schemeClr val="bg1"/>
                </a:solidFill>
              </a:rPr>
              <a:t>: </a:t>
            </a:r>
            <a:endParaRPr lang="en-US" altLang="en-US">
              <a:solidFill>
                <a:schemeClr val="bg1"/>
              </a:solidFill>
            </a:endParaRPr>
          </a:p>
        </p:txBody>
      </p:sp>
      <p:sp>
        <p:nvSpPr>
          <p:cNvPr id="9" name="Rectangle 8"/>
          <p:cNvSpPr/>
          <p:nvPr/>
        </p:nvSpPr>
        <p:spPr>
          <a:xfrm rot="21336808">
            <a:off x="900113" y="4467225"/>
            <a:ext cx="7704137" cy="147796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a:solidFill>
                  <a:schemeClr val="bg1"/>
                </a:solidFill>
              </a:rPr>
              <a:t>Así, el texto </a:t>
            </a:r>
            <a:r>
              <a:rPr lang="es-ES_tradnl" altLang="en-US">
                <a:solidFill>
                  <a:srgbClr val="000090"/>
                </a:solidFill>
              </a:rPr>
              <a:t>no se refiere a usarse un solo pan en una congregación</a:t>
            </a:r>
            <a:r>
              <a:rPr lang="es-ES_tradnl" altLang="en-US">
                <a:solidFill>
                  <a:schemeClr val="bg1"/>
                </a:solidFill>
              </a:rPr>
              <a:t>, </a:t>
            </a:r>
            <a:br>
              <a:rPr lang="es-ES_tradnl" altLang="en-US">
                <a:solidFill>
                  <a:schemeClr val="bg1"/>
                </a:solidFill>
              </a:rPr>
            </a:br>
            <a:r>
              <a:rPr lang="es-ES_tradnl" altLang="en-US">
                <a:solidFill>
                  <a:schemeClr val="bg1"/>
                </a:solidFill>
              </a:rPr>
              <a:t>sino </a:t>
            </a:r>
            <a:r>
              <a:rPr lang="es-ES_tradnl" altLang="en-US" b="1">
                <a:solidFill>
                  <a:schemeClr val="bg1"/>
                </a:solidFill>
              </a:rPr>
              <a:t>a la </a:t>
            </a:r>
            <a:r>
              <a:rPr lang="es-ES_tradnl" altLang="en-US" b="1">
                <a:solidFill>
                  <a:srgbClr val="000090"/>
                </a:solidFill>
              </a:rPr>
              <a:t>comunión espiritual</a:t>
            </a:r>
            <a:r>
              <a:rPr lang="es-ES_tradnl" altLang="en-US" b="1">
                <a:solidFill>
                  <a:schemeClr val="bg1"/>
                </a:solidFill>
              </a:rPr>
              <a:t> que tenemos con Cristo</a:t>
            </a:r>
            <a:r>
              <a:rPr lang="es-ES_tradnl" altLang="en-US">
                <a:solidFill>
                  <a:schemeClr val="bg1"/>
                </a:solidFill>
              </a:rPr>
              <a:t> cuando todos los cristianos </a:t>
            </a:r>
            <a:r>
              <a:rPr lang="es-ES_tradnl" altLang="en-US">
                <a:solidFill>
                  <a:srgbClr val="000090"/>
                </a:solidFill>
              </a:rPr>
              <a:t>en cualquier lugar </a:t>
            </a:r>
            <a:r>
              <a:rPr lang="es-ES_tradnl" altLang="en-US">
                <a:solidFill>
                  <a:schemeClr val="bg1"/>
                </a:solidFill>
              </a:rPr>
              <a:t>participamos del pan sin levadura. </a:t>
            </a:r>
          </a:p>
          <a:p>
            <a:endParaRPr lang="es-ES_tradnl" altLang="en-US">
              <a:solidFill>
                <a:schemeClr val="bg1"/>
              </a:solidFill>
            </a:endParaRPr>
          </a:p>
          <a:p>
            <a:r>
              <a:rPr lang="es-ES_tradnl" altLang="en-US">
                <a:solidFill>
                  <a:schemeClr val="bg1"/>
                </a:solidFill>
              </a:rPr>
              <a:t>Por tanto, </a:t>
            </a:r>
            <a:r>
              <a:rPr lang="es-ES_tradnl" altLang="en-US" b="1"/>
              <a:t>no importa si usamos pedazos</a:t>
            </a:r>
            <a:r>
              <a:rPr lang="es-ES_tradnl" altLang="en-US" b="1">
                <a:solidFill>
                  <a:schemeClr val="bg1"/>
                </a:solidFill>
              </a:rPr>
              <a:t> de pan en la participación.</a:t>
            </a:r>
            <a:endParaRPr lang="en-US" altLang="en-US">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par>
                          <p:cTn id="8" fill="hold" nodeType="afterGroup">
                            <p:stCondLst>
                              <p:cond delay="500"/>
                            </p:stCondLst>
                            <p:childTnLst>
                              <p:par>
                                <p:cTn id="9" presetID="16" presetClass="entr" presetSubtype="37" fill="hold" grpId="0"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out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 de 3:</a:t>
            </a:r>
            <a:endParaRPr lang="en-US" sz="2400" b="1" dirty="0">
              <a:ln w="3175">
                <a:solidFill>
                  <a:schemeClr val="tx1"/>
                </a:solidFill>
              </a:ln>
              <a:solidFill>
                <a:srgbClr val="3366FF"/>
              </a:solidFill>
            </a:endParaRPr>
          </a:p>
          <a:p>
            <a:pPr lvl="1" fontAlgn="auto">
              <a:spcBef>
                <a:spcPts val="0"/>
              </a:spcBef>
              <a:spcAft>
                <a:spcPts val="0"/>
              </a:spcAft>
              <a:defRPr/>
            </a:pPr>
            <a:r>
              <a:rPr lang="es-ES_tradnl" sz="2400" b="1" dirty="0">
                <a:solidFill>
                  <a:schemeClr val="tx1"/>
                </a:solidFill>
              </a:rPr>
              <a:t>Sería </a:t>
            </a:r>
            <a:r>
              <a:rPr lang="es-ES_tradnl" sz="2400" b="1" dirty="0">
                <a:solidFill>
                  <a:srgbClr val="000090"/>
                </a:solidFill>
              </a:rPr>
              <a:t>imposible que una iglesia grande</a:t>
            </a:r>
            <a:r>
              <a:rPr lang="es-ES_tradnl" sz="2400" dirty="0">
                <a:solidFill>
                  <a:srgbClr val="000090"/>
                </a:solidFill>
              </a:rPr>
              <a:t> </a:t>
            </a:r>
            <a:r>
              <a:rPr lang="es-ES_tradnl" sz="2400" dirty="0">
                <a:solidFill>
                  <a:schemeClr val="tx1"/>
                </a:solidFill>
              </a:rPr>
              <a:t>utilice una sola masa completa.</a:t>
            </a:r>
            <a:r>
              <a:rPr lang="en-US" sz="2400" dirty="0">
                <a:solidFill>
                  <a:schemeClr val="tx1"/>
                </a:solidFill>
              </a:rPr>
              <a:t> </a:t>
            </a:r>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5" name="Rectangle 4"/>
          <p:cNvSpPr/>
          <p:nvPr/>
        </p:nvSpPr>
        <p:spPr>
          <a:xfrm>
            <a:off x="971550" y="2022475"/>
            <a:ext cx="7704138" cy="83026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n-US" altLang="en-US" sz="2400" b="1" i="1">
                <a:solidFill>
                  <a:srgbClr val="000090"/>
                </a:solidFill>
              </a:rPr>
              <a:t>Ejemplo</a:t>
            </a:r>
            <a:r>
              <a:rPr lang="en-US" altLang="en-US" sz="2400" b="1" i="1"/>
              <a:t>: </a:t>
            </a:r>
            <a:r>
              <a:rPr lang="en-US" altLang="en-US" sz="2400" b="1"/>
              <a:t>Los 5.000+ santos en la única congregación en Jerusalén, </a:t>
            </a:r>
            <a:r>
              <a:rPr lang="en-US" altLang="en-US" sz="2400" b="1" i="1">
                <a:solidFill>
                  <a:srgbClr val="000090"/>
                </a:solidFill>
              </a:rPr>
              <a:t>Hechos 4:4</a:t>
            </a:r>
            <a:r>
              <a:rPr lang="en-US" altLang="en-US" sz="2400" b="1"/>
              <a:t>.  </a:t>
            </a:r>
            <a:endParaRPr lang="en-US" altLang="en-US" sz="240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5" name="Rectangle 9"/>
          <p:cNvSpPr/>
          <p:nvPr/>
        </p:nvSpPr>
        <p:spPr>
          <a:xfrm>
            <a:off x="611560" y="692696"/>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#2b. </a:t>
            </a:r>
          </a:p>
          <a:p>
            <a:pPr lvl="1" fontAlgn="auto">
              <a:spcBef>
                <a:spcPts val="0"/>
              </a:spcBef>
              <a:spcAft>
                <a:spcPts val="0"/>
              </a:spcAft>
              <a:defRPr/>
            </a:pPr>
            <a:r>
              <a:rPr lang="en-US" b="1" dirty="0" err="1">
                <a:solidFill>
                  <a:schemeClr val="tx1"/>
                </a:solidFill>
              </a:rPr>
              <a:t>Una</a:t>
            </a:r>
            <a:r>
              <a:rPr lang="en-US" b="1" dirty="0">
                <a:solidFill>
                  <a:schemeClr val="tx1"/>
                </a:solidFill>
              </a:rPr>
              <a:t> </a:t>
            </a:r>
            <a:r>
              <a:rPr lang="en-US" b="1" dirty="0" err="1">
                <a:solidFill>
                  <a:schemeClr val="tx1"/>
                </a:solidFill>
              </a:rPr>
              <a:t>masa</a:t>
            </a:r>
            <a:r>
              <a:rPr lang="en-US" b="1" dirty="0">
                <a:solidFill>
                  <a:schemeClr val="tx1"/>
                </a:solidFill>
              </a:rPr>
              <a:t> </a:t>
            </a:r>
            <a:r>
              <a:rPr lang="en-US" b="1" dirty="0" err="1">
                <a:solidFill>
                  <a:schemeClr val="tx1"/>
                </a:solidFill>
              </a:rPr>
              <a:t>completa</a:t>
            </a:r>
            <a:r>
              <a:rPr lang="en-US" b="1" dirty="0">
                <a:solidFill>
                  <a:schemeClr val="tx1"/>
                </a:solidFill>
              </a:rPr>
              <a:t> de pan </a:t>
            </a:r>
            <a:r>
              <a:rPr lang="en-US" b="1" dirty="0" err="1">
                <a:solidFill>
                  <a:schemeClr val="tx1"/>
                </a:solidFill>
              </a:rPr>
              <a:t>debe</a:t>
            </a:r>
            <a:r>
              <a:rPr lang="en-US" b="1" dirty="0">
                <a:solidFill>
                  <a:schemeClr val="tx1"/>
                </a:solidFill>
              </a:rPr>
              <a:t> </a:t>
            </a:r>
            <a:r>
              <a:rPr lang="en-US" b="1" dirty="0" err="1">
                <a:solidFill>
                  <a:schemeClr val="tx1"/>
                </a:solidFill>
              </a:rPr>
              <a:t>ser</a:t>
            </a:r>
            <a:r>
              <a:rPr lang="en-US" b="1" dirty="0">
                <a:solidFill>
                  <a:schemeClr val="tx1"/>
                </a:solidFill>
              </a:rPr>
              <a:t> </a:t>
            </a:r>
            <a:r>
              <a:rPr lang="en-US" b="1" dirty="0" err="1">
                <a:solidFill>
                  <a:schemeClr val="tx1"/>
                </a:solidFill>
              </a:rPr>
              <a:t>usada</a:t>
            </a:r>
            <a:r>
              <a:rPr lang="en-US" b="1" dirty="0">
                <a:solidFill>
                  <a:schemeClr val="tx1"/>
                </a:solidFill>
              </a:rPr>
              <a:t> antes </a:t>
            </a:r>
            <a:r>
              <a:rPr lang="en-US" b="1" dirty="0" err="1">
                <a:solidFill>
                  <a:schemeClr val="tx1"/>
                </a:solidFill>
              </a:rPr>
              <a:t>que</a:t>
            </a:r>
            <a:r>
              <a:rPr lang="en-US" b="1" dirty="0">
                <a:solidFill>
                  <a:schemeClr val="tx1"/>
                </a:solidFill>
              </a:rPr>
              <a:t> </a:t>
            </a:r>
            <a:r>
              <a:rPr lang="en-US" b="1" dirty="0" err="1">
                <a:solidFill>
                  <a:schemeClr val="tx1"/>
                </a:solidFill>
              </a:rPr>
              <a:t>partirlo</a:t>
            </a:r>
            <a:r>
              <a:rPr lang="en-US" b="1" dirty="0">
                <a:solidFill>
                  <a:schemeClr val="tx1"/>
                </a:solidFill>
              </a:rPr>
              <a:t>.</a:t>
            </a:r>
          </a:p>
        </p:txBody>
      </p:sp>
      <p:sp>
        <p:nvSpPr>
          <p:cNvPr id="6" name="Rectangle 9"/>
          <p:cNvSpPr/>
          <p:nvPr/>
        </p:nvSpPr>
        <p:spPr>
          <a:xfrm>
            <a:off x="611560" y="3068960"/>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chemeClr val="tx1"/>
                </a:solidFill>
              </a:rPr>
              <a:t>El </a:t>
            </a:r>
            <a:r>
              <a:rPr lang="en-US" b="1" dirty="0" err="1">
                <a:solidFill>
                  <a:schemeClr val="tx1"/>
                </a:solidFill>
              </a:rPr>
              <a:t>texto</a:t>
            </a:r>
            <a:r>
              <a:rPr lang="en-US" b="1" dirty="0">
                <a:solidFill>
                  <a:schemeClr val="tx1"/>
                </a:solidFill>
              </a:rPr>
              <a:t> </a:t>
            </a:r>
            <a:r>
              <a:rPr lang="en-US" b="1" dirty="0" err="1">
                <a:solidFill>
                  <a:schemeClr val="tx1"/>
                </a:solidFill>
              </a:rPr>
              <a:t>está</a:t>
            </a:r>
            <a:r>
              <a:rPr lang="en-US" b="1" dirty="0">
                <a:solidFill>
                  <a:schemeClr val="tx1"/>
                </a:solidFill>
              </a:rPr>
              <a:t> </a:t>
            </a:r>
            <a:r>
              <a:rPr lang="en-US" b="1" dirty="0">
                <a:solidFill>
                  <a:srgbClr val="000090"/>
                </a:solidFill>
              </a:rPr>
              <a:t>mal </a:t>
            </a:r>
            <a:r>
              <a:rPr lang="en-US" b="1" dirty="0" err="1">
                <a:solidFill>
                  <a:srgbClr val="000090"/>
                </a:solidFill>
              </a:rPr>
              <a:t>interpretado</a:t>
            </a:r>
            <a:r>
              <a:rPr lang="en-US" b="1" dirty="0">
                <a:solidFill>
                  <a:schemeClr val="tx1"/>
                </a:solidFill>
              </a:rPr>
              <a:t>. </a:t>
            </a:r>
            <a:endParaRPr lang="en-US" dirty="0"/>
          </a:p>
        </p:txBody>
      </p:sp>
      <p:sp>
        <p:nvSpPr>
          <p:cNvPr id="7" name="Rectangle 9"/>
          <p:cNvSpPr/>
          <p:nvPr/>
        </p:nvSpPr>
        <p:spPr>
          <a:xfrm>
            <a:off x="611560" y="1484784"/>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chemeClr val="tx1"/>
                </a:solidFill>
              </a:rPr>
              <a:t>“El pan” </a:t>
            </a:r>
            <a:r>
              <a:rPr lang="en-US" b="1" dirty="0" err="1">
                <a:solidFill>
                  <a:schemeClr val="tx1"/>
                </a:solidFill>
              </a:rPr>
              <a:t>es</a:t>
            </a:r>
            <a:r>
              <a:rPr lang="en-US" b="1" dirty="0">
                <a:solidFill>
                  <a:schemeClr val="tx1"/>
                </a:solidFill>
              </a:rPr>
              <a:t> </a:t>
            </a:r>
            <a:r>
              <a:rPr lang="en-US" b="1" dirty="0" err="1">
                <a:solidFill>
                  <a:schemeClr val="tx1"/>
                </a:solidFill>
              </a:rPr>
              <a:t>referido</a:t>
            </a:r>
            <a:r>
              <a:rPr lang="en-US" b="1" dirty="0">
                <a:solidFill>
                  <a:schemeClr val="tx1"/>
                </a:solidFill>
              </a:rPr>
              <a:t> a </a:t>
            </a:r>
            <a:r>
              <a:rPr lang="en-US" b="1" dirty="0">
                <a:solidFill>
                  <a:srgbClr val="000090"/>
                </a:solidFill>
              </a:rPr>
              <a:t>la </a:t>
            </a:r>
            <a:r>
              <a:rPr lang="en-US" b="1" dirty="0" err="1">
                <a:solidFill>
                  <a:srgbClr val="000090"/>
                </a:solidFill>
              </a:rPr>
              <a:t>clase</a:t>
            </a:r>
            <a:r>
              <a:rPr lang="en-US" b="1" dirty="0">
                <a:solidFill>
                  <a:srgbClr val="000090"/>
                </a:solidFill>
              </a:rPr>
              <a:t> de pan, </a:t>
            </a:r>
            <a:r>
              <a:rPr lang="en-US" b="1" dirty="0">
                <a:solidFill>
                  <a:schemeClr val="tx1"/>
                </a:solidFill>
              </a:rPr>
              <a:t>“sin </a:t>
            </a:r>
            <a:r>
              <a:rPr lang="en-US" b="1" dirty="0" err="1">
                <a:solidFill>
                  <a:schemeClr val="tx1"/>
                </a:solidFill>
              </a:rPr>
              <a:t>levadura</a:t>
            </a:r>
            <a:r>
              <a:rPr lang="en-US" b="1" dirty="0">
                <a:solidFill>
                  <a:schemeClr val="tx1"/>
                </a:solidFill>
              </a:rPr>
              <a:t>” (</a:t>
            </a:r>
            <a:r>
              <a:rPr lang="en-US" b="1" dirty="0" err="1">
                <a:solidFill>
                  <a:schemeClr val="tx1"/>
                </a:solidFill>
              </a:rPr>
              <a:t>único</a:t>
            </a:r>
            <a:r>
              <a:rPr lang="en-US" b="1" dirty="0">
                <a:solidFill>
                  <a:schemeClr val="tx1"/>
                </a:solidFill>
              </a:rPr>
              <a:t>). </a:t>
            </a:r>
            <a:endParaRPr lang="en-US" dirty="0"/>
          </a:p>
        </p:txBody>
      </p:sp>
      <p:sp>
        <p:nvSpPr>
          <p:cNvPr id="9" name="Rectangle 9"/>
          <p:cNvSpPr/>
          <p:nvPr/>
        </p:nvSpPr>
        <p:spPr>
          <a:xfrm>
            <a:off x="611560" y="2276872"/>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#1b:</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chemeClr val="tx1"/>
                </a:solidFill>
              </a:rPr>
              <a:t>“El pan” </a:t>
            </a:r>
            <a:r>
              <a:rPr lang="en-US" b="1" dirty="0" err="1">
                <a:solidFill>
                  <a:schemeClr val="tx1"/>
                </a:solidFill>
              </a:rPr>
              <a:t>es</a:t>
            </a:r>
            <a:r>
              <a:rPr lang="en-US" b="1" dirty="0">
                <a:solidFill>
                  <a:schemeClr val="tx1"/>
                </a:solidFill>
              </a:rPr>
              <a:t> </a:t>
            </a:r>
            <a:r>
              <a:rPr lang="en-US" b="1" dirty="0" err="1">
                <a:solidFill>
                  <a:schemeClr val="tx1"/>
                </a:solidFill>
              </a:rPr>
              <a:t>referido</a:t>
            </a:r>
            <a:r>
              <a:rPr lang="en-US" b="1" dirty="0">
                <a:solidFill>
                  <a:schemeClr val="tx1"/>
                </a:solidFill>
              </a:rPr>
              <a:t> a </a:t>
            </a:r>
            <a:r>
              <a:rPr lang="en-US" b="1" dirty="0">
                <a:solidFill>
                  <a:srgbClr val="000090"/>
                </a:solidFill>
              </a:rPr>
              <a:t>lo </a:t>
            </a:r>
            <a:r>
              <a:rPr lang="en-US" b="1" dirty="0" err="1">
                <a:solidFill>
                  <a:srgbClr val="000090"/>
                </a:solidFill>
              </a:rPr>
              <a:t>que</a:t>
            </a:r>
            <a:r>
              <a:rPr lang="en-US" b="1" dirty="0">
                <a:solidFill>
                  <a:srgbClr val="000090"/>
                </a:solidFill>
              </a:rPr>
              <a:t> </a:t>
            </a:r>
            <a:r>
              <a:rPr lang="en-US" b="1" dirty="0" err="1">
                <a:solidFill>
                  <a:srgbClr val="000090"/>
                </a:solidFill>
              </a:rPr>
              <a:t>representa</a:t>
            </a:r>
            <a:r>
              <a:rPr lang="en-US" b="1" dirty="0">
                <a:solidFill>
                  <a:srgbClr val="000090"/>
                </a:solidFill>
              </a:rPr>
              <a:t>,</a:t>
            </a:r>
            <a:r>
              <a:rPr lang="en-US" b="1" dirty="0">
                <a:solidFill>
                  <a:schemeClr val="tx1"/>
                </a:solidFill>
              </a:rPr>
              <a:t> “</a:t>
            </a:r>
            <a:r>
              <a:rPr lang="en-US" b="1" dirty="0" err="1">
                <a:solidFill>
                  <a:schemeClr val="tx1"/>
                </a:solidFill>
              </a:rPr>
              <a:t>su</a:t>
            </a:r>
            <a:r>
              <a:rPr lang="en-US" b="1" dirty="0">
                <a:solidFill>
                  <a:schemeClr val="tx1"/>
                </a:solidFill>
              </a:rPr>
              <a:t> </a:t>
            </a:r>
            <a:r>
              <a:rPr lang="en-US" b="1" dirty="0" err="1">
                <a:solidFill>
                  <a:schemeClr val="tx1"/>
                </a:solidFill>
              </a:rPr>
              <a:t>cuerpo</a:t>
            </a:r>
            <a:r>
              <a:rPr lang="en-US" b="1" dirty="0">
                <a:solidFill>
                  <a:schemeClr val="tx1"/>
                </a:solidFill>
              </a:rPr>
              <a:t>” (</a:t>
            </a:r>
            <a:r>
              <a:rPr lang="en-US" b="1" dirty="0" err="1">
                <a:solidFill>
                  <a:schemeClr val="tx1"/>
                </a:solidFill>
              </a:rPr>
              <a:t>único</a:t>
            </a:r>
            <a:r>
              <a:rPr lang="en-US" b="1" dirty="0">
                <a:solidFill>
                  <a:schemeClr val="tx1"/>
                </a:solidFill>
              </a:rPr>
              <a:t>). </a:t>
            </a:r>
            <a:endParaRPr lang="en-US" dirty="0"/>
          </a:p>
        </p:txBody>
      </p:sp>
      <p:sp>
        <p:nvSpPr>
          <p:cNvPr id="8" name="Rectangle 7"/>
          <p:cNvSpPr>
            <a:spLocks noChangeArrowheads="1"/>
          </p:cNvSpPr>
          <p:nvPr/>
        </p:nvSpPr>
        <p:spPr bwMode="auto">
          <a:xfrm>
            <a:off x="323850" y="4699000"/>
            <a:ext cx="8569325" cy="2032000"/>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FFFFFF"/>
                </a:solidFill>
              </a:rPr>
              <a:t>CONCLUSIÓN</a:t>
            </a:r>
            <a:endParaRPr lang="en-US" altLang="en-US">
              <a:solidFill>
                <a:srgbClr val="FFFFFF"/>
              </a:solidFill>
            </a:endParaRPr>
          </a:p>
          <a:p>
            <a:pPr lvl="1"/>
            <a:r>
              <a:rPr lang="en-US" altLang="en-US">
                <a:solidFill>
                  <a:srgbClr val="FFFFFF"/>
                </a:solidFill>
              </a:rPr>
              <a:t>1. El pan es uno porque la clase de pan es única. </a:t>
            </a:r>
          </a:p>
          <a:p>
            <a:pPr lvl="1"/>
            <a:r>
              <a:rPr lang="en-US" altLang="en-US">
                <a:solidFill>
                  <a:srgbClr val="FFFFFF"/>
                </a:solidFill>
              </a:rPr>
              <a:t>2. El pan representa el único cuerpo de Cristo que todos conmemoramos. </a:t>
            </a:r>
          </a:p>
          <a:p>
            <a:pPr lvl="1"/>
            <a:r>
              <a:rPr lang="en-US" altLang="en-US">
                <a:solidFill>
                  <a:srgbClr val="FFFFFF"/>
                </a:solidFill>
              </a:rPr>
              <a:t>3. Todo cristiano – en la iglesia universal – participa del mismo pan, pues cada masa tiene el mismo significado. </a:t>
            </a:r>
          </a:p>
          <a:p>
            <a:pPr lvl="1"/>
            <a:r>
              <a:rPr lang="en-US" altLang="en-US">
                <a:solidFill>
                  <a:srgbClr val="FFFFFF"/>
                </a:solidFill>
              </a:rPr>
              <a:t>4. Por tanto, está muy bien – </a:t>
            </a:r>
            <a:r>
              <a:rPr lang="en-US" altLang="en-US" i="1">
                <a:solidFill>
                  <a:srgbClr val="FFFFFF"/>
                </a:solidFill>
              </a:rPr>
              <a:t>y a veces aun necesario</a:t>
            </a:r>
            <a:r>
              <a:rPr lang="en-US" altLang="en-US">
                <a:solidFill>
                  <a:srgbClr val="FFFFFF"/>
                </a:solidFill>
              </a:rPr>
              <a:t> – utilizar pan que empieza como varias masas. </a:t>
            </a:r>
          </a:p>
        </p:txBody>
      </p:sp>
      <p:sp>
        <p:nvSpPr>
          <p:cNvPr id="10" name="Rectangle 9"/>
          <p:cNvSpPr/>
          <p:nvPr/>
        </p:nvSpPr>
        <p:spPr>
          <a:xfrm>
            <a:off x="611560" y="3861048"/>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a:t>
            </a:r>
            <a:endParaRPr lang="en-US" sz="2400" b="1" dirty="0">
              <a:ln w="3175">
                <a:solidFill>
                  <a:schemeClr val="tx1"/>
                </a:solidFill>
              </a:ln>
              <a:solidFill>
                <a:srgbClr val="3366FF"/>
              </a:solidFill>
            </a:endParaRPr>
          </a:p>
          <a:p>
            <a:pPr lvl="1" fontAlgn="auto">
              <a:spcBef>
                <a:spcPts val="0"/>
              </a:spcBef>
              <a:spcAft>
                <a:spcPts val="0"/>
              </a:spcAft>
              <a:defRPr/>
            </a:pPr>
            <a:r>
              <a:rPr lang="es-ES_tradnl" b="1" dirty="0">
                <a:solidFill>
                  <a:srgbClr val="000000"/>
                </a:solidFill>
              </a:rPr>
              <a:t>Sería </a:t>
            </a:r>
            <a:r>
              <a:rPr lang="es-ES_tradnl" b="1" dirty="0">
                <a:solidFill>
                  <a:srgbClr val="000090"/>
                </a:solidFill>
              </a:rPr>
              <a:t>imposible</a:t>
            </a:r>
            <a:r>
              <a:rPr lang="es-ES_tradnl" b="1" dirty="0">
                <a:solidFill>
                  <a:srgbClr val="000000"/>
                </a:solidFill>
              </a:rPr>
              <a:t> que una </a:t>
            </a:r>
            <a:r>
              <a:rPr lang="es-ES_tradnl" b="1" dirty="0">
                <a:solidFill>
                  <a:srgbClr val="000090"/>
                </a:solidFill>
              </a:rPr>
              <a:t>iglesia grande </a:t>
            </a:r>
            <a:r>
              <a:rPr lang="es-ES_tradnl" b="1" dirty="0">
                <a:solidFill>
                  <a:srgbClr val="000000"/>
                </a:solidFill>
              </a:rPr>
              <a:t>utilice una sola masa.</a:t>
            </a:r>
            <a:r>
              <a:rPr lang="en-US" b="1" dirty="0">
                <a:solidFill>
                  <a:srgbClr val="000000"/>
                </a:solidFill>
              </a:rPr>
              <a:t>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edg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shadeToTitle="1">
        <a:gradFill rotWithShape="1">
          <a:gsLst>
            <a:gs pos="0">
              <a:srgbClr val="000090"/>
            </a:gs>
            <a:gs pos="100000">
              <a:srgbClr val="FFFFFF"/>
            </a:gs>
          </a:gsLst>
          <a:path path="rect">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Entendiendo la Autoridad Bíblica</a:t>
            </a:r>
          </a:p>
        </p:txBody>
      </p:sp>
      <p:sp>
        <p:nvSpPr>
          <p:cNvPr id="5" name="Rectangle 9"/>
          <p:cNvSpPr>
            <a:spLocks noChangeArrowheads="1"/>
          </p:cNvSpPr>
          <p:nvPr/>
        </p:nvSpPr>
        <p:spPr bwMode="auto">
          <a:xfrm>
            <a:off x="611188" y="823913"/>
            <a:ext cx="8064500" cy="3046412"/>
          </a:xfrm>
          <a:prstGeom prst="rect">
            <a:avLst/>
          </a:prstGeom>
          <a:solidFill>
            <a:srgbClr val="CCCCCC">
              <a:alpha val="70979"/>
            </a:srgbClr>
          </a:solidFill>
          <a:ln w="25400">
            <a:solidFill>
              <a:srgbClr val="000090"/>
            </a:solidFill>
            <a:miter lim="800000"/>
            <a:headEnd/>
            <a:tailEnd/>
          </a:ln>
          <a:effectLst>
            <a:outerShdw blurRad="40000" dist="23000" dir="5400000" rotWithShape="0">
              <a:srgbClr val="808080">
                <a:alpha val="34999"/>
              </a:srgbClr>
            </a:outerShdw>
          </a:effec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sz="2400">
                <a:solidFill>
                  <a:srgbClr val="FFFFFF"/>
                </a:solidFill>
              </a:rPr>
              <a:t>La cosa dificultosa en </a:t>
            </a:r>
            <a:r>
              <a:rPr lang="es-ES_tradnl" altLang="en-US" sz="2400" b="1">
                <a:solidFill>
                  <a:srgbClr val="FFFFFF"/>
                </a:solidFill>
              </a:rPr>
              <a:t>analizar un ejemplo aprobado</a:t>
            </a:r>
            <a:r>
              <a:rPr lang="es-ES_tradnl" altLang="en-US" sz="2400">
                <a:solidFill>
                  <a:srgbClr val="FFFFFF"/>
                </a:solidFill>
              </a:rPr>
              <a:t> es distinguir entre </a:t>
            </a:r>
          </a:p>
          <a:p>
            <a:pPr>
              <a:buFont typeface="Arial" pitchFamily="34" charset="0"/>
              <a:buChar char="•"/>
            </a:pPr>
            <a:r>
              <a:rPr lang="es-ES_tradnl" altLang="en-US" sz="2400" b="1">
                <a:solidFill>
                  <a:srgbClr val="000090"/>
                </a:solidFill>
              </a:rPr>
              <a:t>detalles que nos aplican</a:t>
            </a:r>
            <a:r>
              <a:rPr lang="es-ES_tradnl" altLang="en-US" sz="2400">
                <a:solidFill>
                  <a:srgbClr val="000090"/>
                </a:solidFill>
              </a:rPr>
              <a:t> </a:t>
            </a:r>
            <a:r>
              <a:rPr lang="es-ES_tradnl" altLang="en-US" sz="2400">
                <a:solidFill>
                  <a:srgbClr val="FFFFFF"/>
                </a:solidFill>
              </a:rPr>
              <a:t>y </a:t>
            </a:r>
          </a:p>
          <a:p>
            <a:pPr>
              <a:buFont typeface="Arial" pitchFamily="34" charset="0"/>
              <a:buChar char="•"/>
            </a:pPr>
            <a:r>
              <a:rPr lang="es-ES_tradnl" altLang="en-US" sz="2400" b="1">
                <a:solidFill>
                  <a:srgbClr val="008000"/>
                </a:solidFill>
              </a:rPr>
              <a:t>detalles que son circunstanciales</a:t>
            </a:r>
            <a:r>
              <a:rPr lang="es-ES_tradnl" altLang="en-US" sz="2400">
                <a:solidFill>
                  <a:srgbClr val="008000"/>
                </a:solidFill>
              </a:rPr>
              <a:t> </a:t>
            </a:r>
            <a:br>
              <a:rPr lang="es-ES_tradnl" altLang="en-US" sz="2400">
                <a:solidFill>
                  <a:srgbClr val="008000"/>
                </a:solidFill>
              </a:rPr>
            </a:br>
            <a:r>
              <a:rPr lang="es-ES_tradnl" altLang="en-US" sz="2400">
                <a:solidFill>
                  <a:srgbClr val="FFFFFF"/>
                </a:solidFill>
              </a:rPr>
              <a:t>(que tienen que ver con la cultura, costumbres, tiempos y escritura de personas o pueblos, que son usados como medios para llevar a cabo los mandamientos del Señor) que </a:t>
            </a:r>
            <a:r>
              <a:rPr lang="es-ES_tradnl" altLang="en-US" sz="2400" b="1">
                <a:solidFill>
                  <a:srgbClr val="008000"/>
                </a:solidFill>
              </a:rPr>
              <a:t>no son requeridos</a:t>
            </a:r>
            <a:r>
              <a:rPr lang="es-ES_tradnl" altLang="en-US" sz="2400">
                <a:solidFill>
                  <a:srgbClr val="FFFFFF"/>
                </a:solidFill>
              </a:rPr>
              <a:t>.</a:t>
            </a:r>
            <a:r>
              <a:rPr lang="en-US" altLang="en-US" sz="2400">
                <a:solidFill>
                  <a:srgbClr val="FFFFFF"/>
                </a:solidFill>
              </a:rPr>
              <a:t> </a:t>
            </a:r>
            <a:endParaRPr lang="en-US" altLang="en-US" sz="2400" b="1"/>
          </a:p>
        </p:txBody>
      </p:sp>
      <p:sp>
        <p:nvSpPr>
          <p:cNvPr id="3" name="Rectangle 2"/>
          <p:cNvSpPr/>
          <p:nvPr/>
        </p:nvSpPr>
        <p:spPr>
          <a:xfrm>
            <a:off x="611560" y="3951053"/>
            <a:ext cx="8064896" cy="2862323"/>
          </a:xfrm>
          <a:prstGeom prst="rect">
            <a:avLst/>
          </a:prstGeom>
          <a:solidFill>
            <a:schemeClr val="bg1">
              <a:alpha val="71000"/>
            </a:schemeClr>
          </a:solidFill>
          <a:ln w="25400">
            <a:solidFill>
              <a:srgbClr val="000090"/>
            </a:solidFill>
          </a:ln>
        </p:spPr>
        <p:txBody>
          <a:bodyPr>
            <a:spAutoFit/>
          </a:bodyPr>
          <a:lstStyle/>
          <a:p>
            <a:pPr algn="ctr" fontAlgn="auto">
              <a:spcBef>
                <a:spcPts val="0"/>
              </a:spcBef>
              <a:spcAft>
                <a:spcPts val="0"/>
              </a:spcAft>
              <a:defRPr/>
            </a:pPr>
            <a:r>
              <a:rPr lang="es-ES" b="1" dirty="0">
                <a:solidFill>
                  <a:srgbClr val="000000"/>
                </a:solidFill>
                <a:latin typeface="+mn-lt"/>
                <a:ea typeface="+mn-ea"/>
              </a:rPr>
              <a:t>1. </a:t>
            </a:r>
            <a:r>
              <a:rPr lang="es-ES" b="1" dirty="0">
                <a:solidFill>
                  <a:srgbClr val="000090"/>
                </a:solidFill>
                <a:latin typeface="+mn-lt"/>
                <a:ea typeface="+mn-ea"/>
              </a:rPr>
              <a:t>El reunirse </a:t>
            </a:r>
            <a:r>
              <a:rPr lang="es-ES" b="1" dirty="0">
                <a:solidFill>
                  <a:srgbClr val="000000"/>
                </a:solidFill>
                <a:latin typeface="+mn-lt"/>
                <a:ea typeface="+mn-ea"/>
              </a:rPr>
              <a:t>es un mandamiento, pero </a:t>
            </a:r>
            <a:r>
              <a:rPr lang="es-ES" b="1" dirty="0">
                <a:solidFill>
                  <a:srgbClr val="008000"/>
                </a:solidFill>
                <a:latin typeface="+mn-lt"/>
                <a:ea typeface="+mn-ea"/>
              </a:rPr>
              <a:t>el lugar de reunión </a:t>
            </a:r>
            <a:r>
              <a:rPr lang="es-ES" b="1" dirty="0">
                <a:solidFill>
                  <a:srgbClr val="000000"/>
                </a:solidFill>
                <a:latin typeface="+mn-lt"/>
                <a:ea typeface="+mn-ea"/>
              </a:rPr>
              <a:t>donde hacerlo es dejado a conveniencia.</a:t>
            </a:r>
          </a:p>
          <a:p>
            <a:pPr algn="ctr" fontAlgn="auto">
              <a:spcBef>
                <a:spcPts val="0"/>
              </a:spcBef>
              <a:spcAft>
                <a:spcPts val="0"/>
              </a:spcAft>
              <a:defRPr/>
            </a:pPr>
            <a:r>
              <a:rPr lang="es-ES" b="1" dirty="0">
                <a:solidFill>
                  <a:srgbClr val="000000"/>
                </a:solidFill>
                <a:latin typeface="+mn-lt"/>
                <a:ea typeface="+mn-ea"/>
              </a:rPr>
              <a:t>2. </a:t>
            </a:r>
            <a:r>
              <a:rPr lang="es-ES" b="1" dirty="0">
                <a:solidFill>
                  <a:srgbClr val="000090"/>
                </a:solidFill>
                <a:latin typeface="+mn-lt"/>
                <a:ea typeface="+mn-ea"/>
              </a:rPr>
              <a:t>La predicación </a:t>
            </a:r>
            <a:r>
              <a:rPr lang="es-ES" b="1" dirty="0">
                <a:solidFill>
                  <a:srgbClr val="000000"/>
                </a:solidFill>
                <a:latin typeface="+mn-lt"/>
                <a:ea typeface="+mn-ea"/>
              </a:rPr>
              <a:t>es un mandamiento, pero </a:t>
            </a:r>
            <a:r>
              <a:rPr lang="es-ES" b="1" dirty="0">
                <a:solidFill>
                  <a:srgbClr val="008000"/>
                </a:solidFill>
                <a:latin typeface="+mn-lt"/>
                <a:ea typeface="+mn-ea"/>
              </a:rPr>
              <a:t>el arreglo </a:t>
            </a:r>
            <a:r>
              <a:rPr lang="es-ES" b="1" dirty="0">
                <a:solidFill>
                  <a:srgbClr val="000000"/>
                </a:solidFill>
                <a:latin typeface="+mn-lt"/>
                <a:ea typeface="+mn-ea"/>
              </a:rPr>
              <a:t>(lugar, tiempo, etc.) es dejado a nuestro juicio y conveniencia.</a:t>
            </a:r>
          </a:p>
          <a:p>
            <a:pPr algn="ctr" fontAlgn="auto">
              <a:spcBef>
                <a:spcPts val="0"/>
              </a:spcBef>
              <a:spcAft>
                <a:spcPts val="0"/>
              </a:spcAft>
              <a:defRPr/>
            </a:pPr>
            <a:r>
              <a:rPr lang="es-ES" b="1" dirty="0">
                <a:solidFill>
                  <a:srgbClr val="000000"/>
                </a:solidFill>
                <a:latin typeface="+mn-lt"/>
                <a:ea typeface="+mn-ea"/>
              </a:rPr>
              <a:t>3. </a:t>
            </a:r>
            <a:r>
              <a:rPr lang="es-ES" b="1" dirty="0">
                <a:solidFill>
                  <a:srgbClr val="000090"/>
                </a:solidFill>
                <a:latin typeface="+mn-lt"/>
                <a:ea typeface="+mn-ea"/>
              </a:rPr>
              <a:t>La ofrenda </a:t>
            </a:r>
            <a:r>
              <a:rPr lang="es-ES" b="1" dirty="0">
                <a:solidFill>
                  <a:srgbClr val="000000"/>
                </a:solidFill>
                <a:latin typeface="+mn-lt"/>
                <a:ea typeface="+mn-ea"/>
              </a:rPr>
              <a:t>es requerida, pero </a:t>
            </a:r>
            <a:r>
              <a:rPr lang="es-ES" b="1" dirty="0">
                <a:solidFill>
                  <a:srgbClr val="008000"/>
                </a:solidFill>
                <a:latin typeface="+mn-lt"/>
                <a:ea typeface="+mn-ea"/>
              </a:rPr>
              <a:t>en qué recogerla </a:t>
            </a:r>
            <a:r>
              <a:rPr lang="es-ES" b="1" dirty="0">
                <a:solidFill>
                  <a:srgbClr val="000000"/>
                </a:solidFill>
                <a:latin typeface="+mn-lt"/>
                <a:ea typeface="+mn-ea"/>
              </a:rPr>
              <a:t>es dejado a nuestro juicio y conveniencia.</a:t>
            </a:r>
          </a:p>
          <a:p>
            <a:pPr algn="ctr" fontAlgn="auto">
              <a:spcBef>
                <a:spcPts val="0"/>
              </a:spcBef>
              <a:spcAft>
                <a:spcPts val="0"/>
              </a:spcAft>
              <a:defRPr/>
            </a:pPr>
            <a:r>
              <a:rPr lang="es-ES" b="1" dirty="0">
                <a:solidFill>
                  <a:srgbClr val="000000"/>
                </a:solidFill>
                <a:latin typeface="+mn-lt"/>
                <a:ea typeface="+mn-ea"/>
              </a:rPr>
              <a:t>4. </a:t>
            </a:r>
            <a:r>
              <a:rPr lang="es-ES" b="1" dirty="0">
                <a:solidFill>
                  <a:srgbClr val="000090"/>
                </a:solidFill>
                <a:latin typeface="+mn-lt"/>
                <a:ea typeface="+mn-ea"/>
              </a:rPr>
              <a:t>El bautismo </a:t>
            </a:r>
            <a:r>
              <a:rPr lang="es-ES" b="1" dirty="0">
                <a:solidFill>
                  <a:srgbClr val="000000"/>
                </a:solidFill>
                <a:latin typeface="+mn-lt"/>
                <a:ea typeface="+mn-ea"/>
              </a:rPr>
              <a:t>(inclusive sumergir, y por qué) es mandamiento, pero </a:t>
            </a:r>
            <a:r>
              <a:rPr lang="es-ES" b="1" dirty="0">
                <a:solidFill>
                  <a:srgbClr val="008000"/>
                </a:solidFill>
                <a:latin typeface="+mn-lt"/>
                <a:ea typeface="+mn-ea"/>
              </a:rPr>
              <a:t>el lugar y precisamente cómo sumergir</a:t>
            </a:r>
            <a:r>
              <a:rPr lang="es-ES" b="1" dirty="0">
                <a:solidFill>
                  <a:srgbClr val="000000"/>
                </a:solidFill>
                <a:latin typeface="+mn-lt"/>
                <a:ea typeface="+mn-ea"/>
              </a:rPr>
              <a:t> son dejados a nuestro juicio y conveniencia.</a:t>
            </a:r>
          </a:p>
          <a:p>
            <a:pPr algn="ctr" fontAlgn="auto">
              <a:spcBef>
                <a:spcPts val="0"/>
              </a:spcBef>
              <a:spcAft>
                <a:spcPts val="0"/>
              </a:spcAft>
              <a:defRPr/>
            </a:pPr>
            <a:r>
              <a:rPr lang="es-ES" b="1" dirty="0">
                <a:solidFill>
                  <a:srgbClr val="000000"/>
                </a:solidFill>
                <a:latin typeface="+mn-lt"/>
                <a:ea typeface="+mn-ea"/>
              </a:rPr>
              <a:t>5. </a:t>
            </a:r>
            <a:r>
              <a:rPr lang="es-ES" b="1" dirty="0">
                <a:solidFill>
                  <a:srgbClr val="000090"/>
                </a:solidFill>
                <a:latin typeface="+mn-lt"/>
                <a:ea typeface="+mn-ea"/>
              </a:rPr>
              <a:t>El cántico </a:t>
            </a:r>
            <a:r>
              <a:rPr lang="es-ES" b="1" dirty="0">
                <a:solidFill>
                  <a:srgbClr val="000000"/>
                </a:solidFill>
                <a:latin typeface="+mn-lt"/>
                <a:ea typeface="+mn-ea"/>
              </a:rPr>
              <a:t>es un mandamiento; </a:t>
            </a:r>
            <a:r>
              <a:rPr lang="es-ES" b="1" dirty="0">
                <a:solidFill>
                  <a:srgbClr val="008000"/>
                </a:solidFill>
                <a:latin typeface="+mn-lt"/>
                <a:ea typeface="+mn-ea"/>
              </a:rPr>
              <a:t>los himnarios </a:t>
            </a:r>
            <a:r>
              <a:rPr lang="es-ES" b="1" dirty="0">
                <a:solidFill>
                  <a:srgbClr val="000000"/>
                </a:solidFill>
                <a:latin typeface="+mn-lt"/>
                <a:ea typeface="+mn-ea"/>
              </a:rPr>
              <a:t>son una conveniencia.</a:t>
            </a:r>
            <a:endParaRPr lang="es-ES" b="1" kern="0"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latin typeface="Calibri" pitchFamily="34" charset="0"/>
              <a:ea typeface="+mn-ea"/>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barn(outVertical)">
                                      <p:cBhvr>
                                        <p:cTn id="14" dur="500"/>
                                        <p:tgtEl>
                                          <p:spTgt spid="5">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arn(outVertical)">
                                      <p:cBhvr>
                                        <p:cTn id="19" dur="500"/>
                                        <p:tgtEl>
                                          <p:spTgt spid="5">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barn(outVertical)">
                                      <p:cBhvr>
                                        <p:cTn id="24" dur="500"/>
                                        <p:tgtEl>
                                          <p:spTgt spid="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barn(outVertical)">
                                      <p:cBhvr>
                                        <p:cTn id="2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shadeToTitle="1">
        <a:gradFill rotWithShape="1">
          <a:gsLst>
            <a:gs pos="0">
              <a:srgbClr val="000090"/>
            </a:gs>
            <a:gs pos="100000">
              <a:srgbClr val="FFFFFF"/>
            </a:gs>
          </a:gsLst>
          <a:path path="rect">
            <a:fillToRect l="50000" t="50000" r="50000" b="50000"/>
          </a:path>
        </a:gradFill>
        <a:effectLst/>
      </p:bgPr>
    </p:bg>
    <p:spTree>
      <p:nvGrpSpPr>
        <p:cNvPr id="1" name=""/>
        <p:cNvGrpSpPr/>
        <p:nvPr/>
      </p:nvGrpSpPr>
      <p:grpSpPr>
        <a:xfrm>
          <a:off x="0" y="0"/>
          <a:ext cx="0" cy="0"/>
          <a:chOff x="0" y="0"/>
          <a:chExt cx="0" cy="0"/>
        </a:xfrm>
      </p:grpSpPr>
      <p:sp>
        <p:nvSpPr>
          <p:cNvPr id="5" name="Rectangle 9"/>
          <p:cNvSpPr>
            <a:spLocks noChangeArrowheads="1"/>
          </p:cNvSpPr>
          <p:nvPr/>
        </p:nvSpPr>
        <p:spPr bwMode="auto">
          <a:xfrm>
            <a:off x="250825" y="765175"/>
            <a:ext cx="6265863" cy="3416300"/>
          </a:xfrm>
          <a:prstGeom prst="rect">
            <a:avLst/>
          </a:prstGeom>
          <a:solidFill>
            <a:srgbClr val="CCCCCC">
              <a:alpha val="70979"/>
            </a:srgbClr>
          </a:solidFill>
          <a:ln w="25400">
            <a:solidFill>
              <a:srgbClr val="000090"/>
            </a:solidFill>
            <a:miter lim="800000"/>
            <a:headEnd/>
            <a:tailEnd/>
          </a:ln>
          <a:effectLst>
            <a:outerShdw blurRad="40000" dist="23000" dir="5400000" rotWithShape="0">
              <a:srgbClr val="808080">
                <a:alpha val="34999"/>
              </a:srgbClr>
            </a:outerShdw>
          </a:effectLst>
        </p:spPr>
        <p:txBody>
          <a:bodyPr rIns="182880">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r"/>
            <a:r>
              <a:rPr lang="es-ES_tradnl" altLang="en-US" b="1">
                <a:solidFill>
                  <a:srgbClr val="008000"/>
                </a:solidFill>
              </a:rPr>
              <a:t>Marcos 14:12</a:t>
            </a:r>
            <a:r>
              <a:rPr lang="es-ES_tradnl" altLang="en-US">
                <a:solidFill>
                  <a:srgbClr val="008000"/>
                </a:solidFill>
              </a:rPr>
              <a:t> </a:t>
            </a:r>
            <a:r>
              <a:rPr lang="es-ES_tradnl" altLang="en-US">
                <a:solidFill>
                  <a:srgbClr val="FFFFFF"/>
                </a:solidFill>
              </a:rPr>
              <a:t>El primer día de la </a:t>
            </a:r>
            <a:r>
              <a:rPr lang="es-ES_tradnl" altLang="en-US">
                <a:solidFill>
                  <a:srgbClr val="000090"/>
                </a:solidFill>
              </a:rPr>
              <a:t>fiesta</a:t>
            </a:r>
            <a:r>
              <a:rPr lang="es-ES_tradnl" altLang="en-US">
                <a:solidFill>
                  <a:srgbClr val="FFFFFF"/>
                </a:solidFill>
              </a:rPr>
              <a:t> de los panes sin levadura, cuando sacrificaban el cordero de </a:t>
            </a:r>
            <a:r>
              <a:rPr lang="es-ES_tradnl" altLang="en-US">
                <a:solidFill>
                  <a:srgbClr val="000090"/>
                </a:solidFill>
              </a:rPr>
              <a:t>la</a:t>
            </a:r>
            <a:r>
              <a:rPr lang="es-ES_tradnl" altLang="en-US">
                <a:solidFill>
                  <a:srgbClr val="FFFFFF"/>
                </a:solidFill>
              </a:rPr>
              <a:t> </a:t>
            </a:r>
            <a:r>
              <a:rPr lang="es-ES_tradnl" altLang="en-US">
                <a:solidFill>
                  <a:srgbClr val="000090"/>
                </a:solidFill>
              </a:rPr>
              <a:t>pascua</a:t>
            </a:r>
            <a:r>
              <a:rPr lang="is-IS" altLang="en-US">
                <a:solidFill>
                  <a:srgbClr val="FFFFFF"/>
                </a:solidFill>
              </a:rPr>
              <a:t>…</a:t>
            </a:r>
            <a:r>
              <a:rPr lang="es-ES_tradnl" altLang="en-US">
                <a:solidFill>
                  <a:srgbClr val="FFFFFF"/>
                </a:solidFill>
              </a:rPr>
              <a:t>¿Dónde quieres </a:t>
            </a:r>
            <a:r>
              <a:rPr lang="is-IS" altLang="en-US">
                <a:solidFill>
                  <a:srgbClr val="FFFFFF"/>
                </a:solidFill>
              </a:rPr>
              <a:t>…</a:t>
            </a:r>
            <a:r>
              <a:rPr lang="es-ES_tradnl" altLang="en-US">
                <a:solidFill>
                  <a:srgbClr val="FFFFFF"/>
                </a:solidFill>
              </a:rPr>
              <a:t> </a:t>
            </a:r>
            <a:r>
              <a:rPr lang="es-ES_tradnl" altLang="en-US">
                <a:solidFill>
                  <a:srgbClr val="000090"/>
                </a:solidFill>
              </a:rPr>
              <a:t>la pascua</a:t>
            </a:r>
            <a:r>
              <a:rPr lang="es-ES_tradnl" altLang="en-US">
                <a:solidFill>
                  <a:srgbClr val="FFFFFF"/>
                </a:solidFill>
              </a:rPr>
              <a:t>? </a:t>
            </a:r>
          </a:p>
          <a:p>
            <a:pPr algn="r"/>
            <a:r>
              <a:rPr lang="es-ES_tradnl" altLang="en-US" baseline="30000">
                <a:solidFill>
                  <a:srgbClr val="FFFFFF"/>
                </a:solidFill>
              </a:rPr>
              <a:t>13 </a:t>
            </a:r>
            <a:r>
              <a:rPr lang="es-ES_tradnl" altLang="en-US">
                <a:solidFill>
                  <a:srgbClr val="FFFFFF"/>
                </a:solidFill>
              </a:rPr>
              <a:t>Y envió </a:t>
            </a:r>
            <a:r>
              <a:rPr lang="es-ES_tradnl" altLang="en-US">
                <a:solidFill>
                  <a:srgbClr val="000090"/>
                </a:solidFill>
              </a:rPr>
              <a:t>dos</a:t>
            </a:r>
            <a:r>
              <a:rPr lang="es-ES_tradnl" altLang="en-US">
                <a:solidFill>
                  <a:srgbClr val="FFFFFF"/>
                </a:solidFill>
              </a:rPr>
              <a:t> de sus </a:t>
            </a:r>
            <a:r>
              <a:rPr lang="es-ES_tradnl" altLang="en-US">
                <a:solidFill>
                  <a:srgbClr val="000090"/>
                </a:solidFill>
              </a:rPr>
              <a:t>discípulos</a:t>
            </a:r>
            <a:r>
              <a:rPr lang="es-ES_tradnl" altLang="en-US">
                <a:solidFill>
                  <a:srgbClr val="FFFFFF"/>
                </a:solidFill>
              </a:rPr>
              <a:t>, </a:t>
            </a:r>
            <a:endParaRPr lang="en-US" altLang="en-US">
              <a:solidFill>
                <a:srgbClr val="FFFFFF"/>
              </a:solidFill>
            </a:endParaRPr>
          </a:p>
          <a:p>
            <a:pPr algn="r"/>
            <a:r>
              <a:rPr lang="is-IS" altLang="en-US">
                <a:solidFill>
                  <a:srgbClr val="FFFFFF"/>
                </a:solidFill>
              </a:rPr>
              <a:t>…</a:t>
            </a:r>
            <a:r>
              <a:rPr lang="es-ES_tradnl" altLang="en-US">
                <a:solidFill>
                  <a:srgbClr val="FFFFFF"/>
                </a:solidFill>
              </a:rPr>
              <a:t>Id a </a:t>
            </a:r>
            <a:r>
              <a:rPr lang="es-ES_tradnl" altLang="en-US">
                <a:solidFill>
                  <a:srgbClr val="000090"/>
                </a:solidFill>
              </a:rPr>
              <a:t>la</a:t>
            </a:r>
            <a:r>
              <a:rPr lang="es-ES_tradnl" altLang="en-US">
                <a:solidFill>
                  <a:srgbClr val="FFFFFF"/>
                </a:solidFill>
              </a:rPr>
              <a:t> </a:t>
            </a:r>
            <a:r>
              <a:rPr lang="es-ES_tradnl" altLang="en-US">
                <a:solidFill>
                  <a:srgbClr val="000090"/>
                </a:solidFill>
              </a:rPr>
              <a:t>ciudad</a:t>
            </a:r>
            <a:r>
              <a:rPr lang="is-IS" altLang="en-US">
                <a:solidFill>
                  <a:srgbClr val="FFFFFF"/>
                </a:solidFill>
              </a:rPr>
              <a:t>… </a:t>
            </a:r>
            <a:r>
              <a:rPr lang="es-ES_tradnl" altLang="en-US">
                <a:solidFill>
                  <a:srgbClr val="FFFFFF"/>
                </a:solidFill>
              </a:rPr>
              <a:t>¿Dónde está el </a:t>
            </a:r>
            <a:r>
              <a:rPr lang="es-ES_tradnl" altLang="en-US">
                <a:solidFill>
                  <a:srgbClr val="000090"/>
                </a:solidFill>
              </a:rPr>
              <a:t>aposento</a:t>
            </a:r>
            <a:r>
              <a:rPr lang="es-ES_tradnl" altLang="en-US">
                <a:solidFill>
                  <a:srgbClr val="FFFFFF"/>
                </a:solidFill>
              </a:rPr>
              <a:t> </a:t>
            </a:r>
            <a:br>
              <a:rPr lang="es-ES_tradnl" altLang="en-US">
                <a:solidFill>
                  <a:srgbClr val="FFFFFF"/>
                </a:solidFill>
              </a:rPr>
            </a:br>
            <a:r>
              <a:rPr lang="es-ES_tradnl" altLang="en-US">
                <a:solidFill>
                  <a:srgbClr val="FFFFFF"/>
                </a:solidFill>
              </a:rPr>
              <a:t>donde he de comer la pascua con mis discípulos? </a:t>
            </a:r>
            <a:endParaRPr lang="es-ES_tradnl" altLang="en-US" baseline="30000">
              <a:solidFill>
                <a:srgbClr val="FFFFFF"/>
              </a:solidFill>
            </a:endParaRPr>
          </a:p>
          <a:p>
            <a:pPr algn="r"/>
            <a:r>
              <a:rPr lang="es-ES_tradnl" altLang="en-US" baseline="30000">
                <a:solidFill>
                  <a:srgbClr val="FFFFFF"/>
                </a:solidFill>
              </a:rPr>
              <a:t>17 </a:t>
            </a:r>
            <a:r>
              <a:rPr lang="es-ES_tradnl" altLang="en-US">
                <a:solidFill>
                  <a:srgbClr val="FFFFFF"/>
                </a:solidFill>
              </a:rPr>
              <a:t>Y cuando llegó </a:t>
            </a:r>
            <a:r>
              <a:rPr lang="es-ES_tradnl" altLang="en-US">
                <a:solidFill>
                  <a:srgbClr val="000090"/>
                </a:solidFill>
              </a:rPr>
              <a:t>la noche</a:t>
            </a:r>
            <a:r>
              <a:rPr lang="is-IS" altLang="en-US">
                <a:solidFill>
                  <a:srgbClr val="FFFFFF"/>
                </a:solidFill>
              </a:rPr>
              <a:t>…</a:t>
            </a:r>
            <a:endParaRPr lang="en-US" altLang="en-US">
              <a:solidFill>
                <a:srgbClr val="FFFFFF"/>
              </a:solidFill>
            </a:endParaRPr>
          </a:p>
          <a:p>
            <a:pPr algn="r"/>
            <a:r>
              <a:rPr lang="es-ES_tradnl" altLang="en-US" baseline="30000">
                <a:solidFill>
                  <a:srgbClr val="FFFFFF"/>
                </a:solidFill>
              </a:rPr>
              <a:t>22 </a:t>
            </a:r>
            <a:r>
              <a:rPr lang="es-ES_tradnl" altLang="en-US">
                <a:solidFill>
                  <a:srgbClr val="FFFFFF"/>
                </a:solidFill>
              </a:rPr>
              <a:t>Y mientras comían, </a:t>
            </a:r>
            <a:br>
              <a:rPr lang="es-ES_tradnl" altLang="en-US">
                <a:solidFill>
                  <a:srgbClr val="FFFFFF"/>
                </a:solidFill>
              </a:rPr>
            </a:br>
            <a:r>
              <a:rPr lang="es-ES_tradnl" altLang="en-US">
                <a:solidFill>
                  <a:srgbClr val="000090"/>
                </a:solidFill>
              </a:rPr>
              <a:t>Jesús tomó pan y bendijo, y lo partió y les dio, diciendo: Tomad, esto es mi cuerpo. </a:t>
            </a:r>
            <a:r>
              <a:rPr lang="es-ES_tradnl" altLang="en-US" baseline="30000">
                <a:solidFill>
                  <a:srgbClr val="000090"/>
                </a:solidFill>
              </a:rPr>
              <a:t>23 </a:t>
            </a:r>
            <a:r>
              <a:rPr lang="es-ES_tradnl" altLang="en-US">
                <a:solidFill>
                  <a:srgbClr val="000090"/>
                </a:solidFill>
              </a:rPr>
              <a:t>Y tomando la copa, </a:t>
            </a:r>
            <a:br>
              <a:rPr lang="es-ES_tradnl" altLang="en-US">
                <a:solidFill>
                  <a:srgbClr val="000090"/>
                </a:solidFill>
              </a:rPr>
            </a:br>
            <a:r>
              <a:rPr lang="es-ES_tradnl" altLang="en-US">
                <a:solidFill>
                  <a:srgbClr val="000090"/>
                </a:solidFill>
              </a:rPr>
              <a:t>y habiendo dado gracias, les dio; y bebieron de ella todos. </a:t>
            </a:r>
            <a:br>
              <a:rPr lang="es-ES_tradnl" altLang="en-US">
                <a:solidFill>
                  <a:srgbClr val="000090"/>
                </a:solidFill>
              </a:rPr>
            </a:br>
            <a:r>
              <a:rPr lang="es-ES_tradnl" altLang="en-US" baseline="30000">
                <a:solidFill>
                  <a:srgbClr val="000090"/>
                </a:solidFill>
              </a:rPr>
              <a:t>24 </a:t>
            </a:r>
            <a:r>
              <a:rPr lang="es-ES_tradnl" altLang="en-US">
                <a:solidFill>
                  <a:srgbClr val="000090"/>
                </a:solidFill>
              </a:rPr>
              <a:t>Y les dijo: Esto es mi sangre del nuevo pacto</a:t>
            </a:r>
            <a:r>
              <a:rPr lang="is-IS" altLang="en-US">
                <a:solidFill>
                  <a:schemeClr val="bg1"/>
                </a:solidFill>
              </a:rPr>
              <a:t>…</a:t>
            </a:r>
            <a:r>
              <a:rPr lang="es-ES_tradnl" altLang="en-US">
                <a:solidFill>
                  <a:srgbClr val="FFFFFF"/>
                </a:solidFill>
              </a:rPr>
              <a:t>. </a:t>
            </a:r>
            <a:endParaRPr lang="en-US" altLang="en-US">
              <a:solidFill>
                <a:srgbClr val="FFFFFF"/>
              </a:solidFill>
            </a:endParaRPr>
          </a:p>
        </p:txBody>
      </p:sp>
      <p:sp>
        <p:nvSpPr>
          <p:cNvPr id="3" name="Rectangle 2"/>
          <p:cNvSpPr>
            <a:spLocks noChangeArrowheads="1"/>
          </p:cNvSpPr>
          <p:nvPr/>
        </p:nvSpPr>
        <p:spPr bwMode="auto">
          <a:xfrm>
            <a:off x="250825" y="4221163"/>
            <a:ext cx="8642350" cy="2586037"/>
          </a:xfrm>
          <a:prstGeom prst="rect">
            <a:avLst/>
          </a:prstGeom>
          <a:solidFill>
            <a:schemeClr val="bg1">
              <a:alpha val="70979"/>
            </a:schemeClr>
          </a:solidFill>
          <a:ln w="25400">
            <a:solidFill>
              <a:srgbClr val="000090"/>
            </a:solidFill>
            <a:miter lim="800000"/>
            <a:headEnd/>
            <a:tailEnd/>
          </a:ln>
        </p:spPr>
        <p:txBody>
          <a:bodyPr>
            <a:spAutoFit/>
          </a:bodyPr>
          <a:lstStyle>
            <a:lvl1pPr marL="342900" indent="-342900">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buFont typeface="Arial" pitchFamily="34" charset="0"/>
              <a:buAutoNum type="arabicPeriod"/>
            </a:pPr>
            <a:r>
              <a:rPr lang="es-ES_tradnl" altLang="en-US"/>
              <a:t>Como cristianos, </a:t>
            </a:r>
            <a:r>
              <a:rPr lang="es-ES_tradnl" altLang="en-US" b="1">
                <a:solidFill>
                  <a:srgbClr val="008000"/>
                </a:solidFill>
              </a:rPr>
              <a:t>no</a:t>
            </a:r>
            <a:r>
              <a:rPr lang="es-ES_tradnl" altLang="en-US">
                <a:solidFill>
                  <a:srgbClr val="008000"/>
                </a:solidFill>
              </a:rPr>
              <a:t> </a:t>
            </a:r>
            <a:r>
              <a:rPr lang="es-ES_tradnl" altLang="en-US"/>
              <a:t>intentamos replicar el </a:t>
            </a:r>
            <a:r>
              <a:rPr lang="es-ES_tradnl" altLang="en-US" b="1">
                <a:solidFill>
                  <a:srgbClr val="008000"/>
                </a:solidFill>
              </a:rPr>
              <a:t>contexto</a:t>
            </a:r>
            <a:r>
              <a:rPr lang="es-ES_tradnl" altLang="en-US" b="1"/>
              <a:t> </a:t>
            </a:r>
            <a:r>
              <a:rPr lang="es-ES_tradnl" altLang="en-US" b="1">
                <a:solidFill>
                  <a:srgbClr val="008000"/>
                </a:solidFill>
              </a:rPr>
              <a:t>cultural</a:t>
            </a:r>
            <a:r>
              <a:rPr lang="es-ES_tradnl" altLang="en-US" b="1"/>
              <a:t> </a:t>
            </a:r>
            <a:r>
              <a:rPr lang="es-ES_tradnl" altLang="en-US"/>
              <a:t>de la pascua. </a:t>
            </a:r>
            <a:endParaRPr lang="es-ES" altLang="en-US" b="1">
              <a:solidFill>
                <a:srgbClr val="000000"/>
              </a:solidFill>
            </a:endParaRPr>
          </a:p>
          <a:p>
            <a:pPr>
              <a:buFont typeface="Arial" pitchFamily="34" charset="0"/>
              <a:buAutoNum type="arabicPeriod"/>
            </a:pPr>
            <a:r>
              <a:rPr lang="es-ES_tradnl" altLang="en-US"/>
              <a:t>Una ciudad y un aposento (el </a:t>
            </a:r>
            <a:r>
              <a:rPr lang="es-ES_tradnl" altLang="en-US" b="1">
                <a:solidFill>
                  <a:srgbClr val="008000"/>
                </a:solidFill>
              </a:rPr>
              <a:t>lugar</a:t>
            </a:r>
            <a:r>
              <a:rPr lang="es-ES_tradnl" altLang="en-US"/>
              <a:t>) </a:t>
            </a:r>
            <a:r>
              <a:rPr lang="es-ES_tradnl" altLang="en-US" b="1">
                <a:solidFill>
                  <a:srgbClr val="008000"/>
                </a:solidFill>
              </a:rPr>
              <a:t>no</a:t>
            </a:r>
            <a:r>
              <a:rPr lang="es-ES_tradnl" altLang="en-US"/>
              <a:t> son exigidos/mandatorios, pues tenemos varios ejemplos de donde se reunían cristianos. </a:t>
            </a:r>
            <a:endParaRPr lang="en-US" altLang="en-US"/>
          </a:p>
          <a:p>
            <a:pPr>
              <a:buFont typeface="Arial" pitchFamily="34" charset="0"/>
              <a:buAutoNum type="arabicPeriod"/>
            </a:pPr>
            <a:r>
              <a:rPr lang="es-ES_tradnl" altLang="en-US" b="1">
                <a:solidFill>
                  <a:srgbClr val="008000"/>
                </a:solidFill>
              </a:rPr>
              <a:t>No</a:t>
            </a:r>
            <a:r>
              <a:rPr lang="es-ES_tradnl" altLang="en-US"/>
              <a:t> tenemos que seguir el detalle del “</a:t>
            </a:r>
            <a:r>
              <a:rPr lang="es-ES_tradnl" altLang="ja-JP" b="1">
                <a:solidFill>
                  <a:srgbClr val="008000"/>
                </a:solidFill>
              </a:rPr>
              <a:t>tiempo</a:t>
            </a:r>
            <a:r>
              <a:rPr lang="es-ES_tradnl" altLang="en-US"/>
              <a:t>”</a:t>
            </a:r>
            <a:r>
              <a:rPr lang="es-ES_tradnl" altLang="ja-JP"/>
              <a:t> – de noche – por la misma razón. Y,</a:t>
            </a:r>
            <a:endParaRPr lang="en-US" altLang="ja-JP"/>
          </a:p>
          <a:p>
            <a:pPr>
              <a:buFont typeface="Arial" pitchFamily="34" charset="0"/>
              <a:buAutoNum type="arabicPeriod"/>
            </a:pPr>
            <a:r>
              <a:rPr lang="es-ES_tradnl" altLang="en-US"/>
              <a:t>Sabemos que el detalle de “</a:t>
            </a:r>
            <a:r>
              <a:rPr lang="es-ES_tradnl" altLang="ja-JP" b="1">
                <a:solidFill>
                  <a:srgbClr val="008000"/>
                </a:solidFill>
              </a:rPr>
              <a:t>dos</a:t>
            </a:r>
            <a:r>
              <a:rPr lang="es-ES_tradnl" altLang="ja-JP">
                <a:solidFill>
                  <a:srgbClr val="008000"/>
                </a:solidFill>
              </a:rPr>
              <a:t> </a:t>
            </a:r>
            <a:r>
              <a:rPr lang="es-ES_tradnl" altLang="ja-JP"/>
              <a:t>de sus </a:t>
            </a:r>
            <a:r>
              <a:rPr lang="es-ES_tradnl" altLang="ja-JP" b="1">
                <a:solidFill>
                  <a:srgbClr val="008000"/>
                </a:solidFill>
              </a:rPr>
              <a:t>discípulos</a:t>
            </a:r>
            <a:r>
              <a:rPr lang="es-ES_tradnl" altLang="en-US"/>
              <a:t>”</a:t>
            </a:r>
            <a:r>
              <a:rPr lang="es-ES_tradnl" altLang="ja-JP"/>
              <a:t> es circunstancial. </a:t>
            </a:r>
            <a:br>
              <a:rPr lang="es-ES_tradnl" altLang="ja-JP"/>
            </a:br>
            <a:r>
              <a:rPr lang="es-ES_tradnl" altLang="ja-JP"/>
              <a:t>Los judíos no tenían que usar </a:t>
            </a:r>
            <a:r>
              <a:rPr lang="es-ES_tradnl" altLang="en-US"/>
              <a:t>“</a:t>
            </a:r>
            <a:r>
              <a:rPr lang="es-ES_tradnl" altLang="ja-JP" b="1">
                <a:solidFill>
                  <a:srgbClr val="008000"/>
                </a:solidFill>
              </a:rPr>
              <a:t>dos</a:t>
            </a:r>
            <a:r>
              <a:rPr lang="es-ES_tradnl" altLang="en-US"/>
              <a:t>”</a:t>
            </a:r>
            <a:r>
              <a:rPr lang="es-ES_tradnl" altLang="ja-JP"/>
              <a:t> personas para preparar la pascua, y tocaba cada hogar preparar su propia cena para la pascua, así los </a:t>
            </a:r>
            <a:r>
              <a:rPr lang="es-ES_tradnl" altLang="ja-JP" b="1">
                <a:solidFill>
                  <a:srgbClr val="008000"/>
                </a:solidFill>
              </a:rPr>
              <a:t>discípulos</a:t>
            </a:r>
            <a:r>
              <a:rPr lang="es-ES_tradnl" altLang="ja-JP">
                <a:solidFill>
                  <a:srgbClr val="008000"/>
                </a:solidFill>
              </a:rPr>
              <a:t> </a:t>
            </a:r>
            <a:r>
              <a:rPr lang="es-ES_tradnl" altLang="ja-JP"/>
              <a:t>que andaban con Jesús la prepararon.</a:t>
            </a:r>
            <a:r>
              <a:rPr lang="en-US" altLang="ja-JP"/>
              <a:t> </a:t>
            </a:r>
            <a:endParaRPr lang="en-US" altLang="en-US"/>
          </a:p>
        </p:txBody>
      </p:sp>
      <p:grpSp>
        <p:nvGrpSpPr>
          <p:cNvPr id="20" name="Group 19"/>
          <p:cNvGrpSpPr>
            <a:grpSpLocks/>
          </p:cNvGrpSpPr>
          <p:nvPr/>
        </p:nvGrpSpPr>
        <p:grpSpPr bwMode="auto">
          <a:xfrm>
            <a:off x="6227763" y="744538"/>
            <a:ext cx="2676525" cy="573087"/>
            <a:chOff x="6228184" y="745221"/>
            <a:chExt cx="2676515" cy="572594"/>
          </a:xfrm>
        </p:grpSpPr>
        <p:sp>
          <p:nvSpPr>
            <p:cNvPr id="30738" name="Rectangle 3"/>
            <p:cNvSpPr>
              <a:spLocks noChangeArrowheads="1"/>
            </p:cNvSpPr>
            <p:nvPr/>
          </p:nvSpPr>
          <p:spPr bwMode="auto">
            <a:xfrm rot="-371927">
              <a:off x="6578071" y="745221"/>
              <a:ext cx="23266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008000"/>
                  </a:solidFill>
                </a:rPr>
                <a:t>El contexto cultural</a:t>
              </a:r>
              <a:endParaRPr lang="en-US" altLang="en-US" b="1">
                <a:solidFill>
                  <a:srgbClr val="008000"/>
                </a:solidFill>
              </a:endParaRPr>
            </a:p>
          </p:txBody>
        </p:sp>
        <p:sp>
          <p:nvSpPr>
            <p:cNvPr id="6" name="Left Arrow 5"/>
            <p:cNvSpPr/>
            <p:nvPr/>
          </p:nvSpPr>
          <p:spPr>
            <a:xfrm>
              <a:off x="6228184" y="1135410"/>
              <a:ext cx="936622" cy="182405"/>
            </a:xfrm>
            <a:prstGeom prst="lef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8" name="Group 7"/>
          <p:cNvGrpSpPr>
            <a:grpSpLocks/>
          </p:cNvGrpSpPr>
          <p:nvPr/>
        </p:nvGrpSpPr>
        <p:grpSpPr bwMode="auto">
          <a:xfrm>
            <a:off x="6359525" y="1852613"/>
            <a:ext cx="1939925" cy="369887"/>
            <a:chOff x="6228184" y="978657"/>
            <a:chExt cx="1939509" cy="369332"/>
          </a:xfrm>
        </p:grpSpPr>
        <p:sp>
          <p:nvSpPr>
            <p:cNvPr id="30736" name="Rectangle 8"/>
            <p:cNvSpPr>
              <a:spLocks noChangeArrowheads="1"/>
            </p:cNvSpPr>
            <p:nvPr/>
          </p:nvSpPr>
          <p:spPr bwMode="auto">
            <a:xfrm rot="-371927">
              <a:off x="7136454" y="978657"/>
              <a:ext cx="10312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008000"/>
                  </a:solidFill>
                </a:rPr>
                <a:t>El lugar</a:t>
              </a:r>
              <a:endParaRPr lang="en-US" altLang="en-US" b="1">
                <a:solidFill>
                  <a:srgbClr val="008000"/>
                </a:solidFill>
              </a:endParaRPr>
            </a:p>
          </p:txBody>
        </p:sp>
        <p:sp>
          <p:nvSpPr>
            <p:cNvPr id="10" name="Left Arrow 9"/>
            <p:cNvSpPr/>
            <p:nvPr/>
          </p:nvSpPr>
          <p:spPr>
            <a:xfrm>
              <a:off x="6228184" y="1124488"/>
              <a:ext cx="936424" cy="183874"/>
            </a:xfrm>
            <a:prstGeom prst="lef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grpSp>
      <p:grpSp>
        <p:nvGrpSpPr>
          <p:cNvPr id="14" name="Group 13"/>
          <p:cNvGrpSpPr>
            <a:grpSpLocks/>
          </p:cNvGrpSpPr>
          <p:nvPr/>
        </p:nvGrpSpPr>
        <p:grpSpPr bwMode="auto">
          <a:xfrm>
            <a:off x="6156325" y="2482850"/>
            <a:ext cx="2124075" cy="369888"/>
            <a:chOff x="6228184" y="1105261"/>
            <a:chExt cx="2124964" cy="369332"/>
          </a:xfrm>
        </p:grpSpPr>
        <p:sp>
          <p:nvSpPr>
            <p:cNvPr id="30734" name="Rectangle 14"/>
            <p:cNvSpPr>
              <a:spLocks noChangeArrowheads="1"/>
            </p:cNvSpPr>
            <p:nvPr/>
          </p:nvSpPr>
          <p:spPr bwMode="auto">
            <a:xfrm rot="-371927">
              <a:off x="7129623" y="1105261"/>
              <a:ext cx="12235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008000"/>
                  </a:solidFill>
                </a:rPr>
                <a:t>El tiempo</a:t>
              </a:r>
              <a:endParaRPr lang="en-US" altLang="en-US" b="1">
                <a:solidFill>
                  <a:srgbClr val="008000"/>
                </a:solidFill>
              </a:endParaRPr>
            </a:p>
          </p:txBody>
        </p:sp>
        <p:sp>
          <p:nvSpPr>
            <p:cNvPr id="16" name="Left Arrow 15"/>
            <p:cNvSpPr/>
            <p:nvPr/>
          </p:nvSpPr>
          <p:spPr>
            <a:xfrm>
              <a:off x="6228184" y="1124282"/>
              <a:ext cx="935429" cy="183873"/>
            </a:xfrm>
            <a:prstGeom prst="lef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7" name="Group 16"/>
          <p:cNvGrpSpPr>
            <a:grpSpLocks/>
          </p:cNvGrpSpPr>
          <p:nvPr/>
        </p:nvGrpSpPr>
        <p:grpSpPr bwMode="auto">
          <a:xfrm>
            <a:off x="6372225" y="3079750"/>
            <a:ext cx="2592388" cy="401638"/>
            <a:chOff x="6228184" y="1124744"/>
            <a:chExt cx="2593053" cy="402654"/>
          </a:xfrm>
        </p:grpSpPr>
        <p:sp>
          <p:nvSpPr>
            <p:cNvPr id="30732" name="Rectangle 17"/>
            <p:cNvSpPr>
              <a:spLocks noChangeArrowheads="1"/>
            </p:cNvSpPr>
            <p:nvPr/>
          </p:nvSpPr>
          <p:spPr bwMode="auto">
            <a:xfrm rot="-371927">
              <a:off x="6661534" y="1158066"/>
              <a:ext cx="21597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El rito mandatorio </a:t>
              </a:r>
              <a:endParaRPr lang="en-US" altLang="en-US" b="1"/>
            </a:p>
          </p:txBody>
        </p:sp>
        <p:sp>
          <p:nvSpPr>
            <p:cNvPr id="19" name="Left Arrow 18"/>
            <p:cNvSpPr/>
            <p:nvPr/>
          </p:nvSpPr>
          <p:spPr>
            <a:xfrm>
              <a:off x="6228184" y="1124744"/>
              <a:ext cx="936865" cy="183025"/>
            </a:xfrm>
            <a:prstGeom prst="lef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 name="Group 20"/>
          <p:cNvGrpSpPr>
            <a:grpSpLocks/>
          </p:cNvGrpSpPr>
          <p:nvPr/>
        </p:nvGrpSpPr>
        <p:grpSpPr bwMode="auto">
          <a:xfrm>
            <a:off x="6300788" y="1344613"/>
            <a:ext cx="2349500" cy="571500"/>
            <a:chOff x="6228184" y="745221"/>
            <a:chExt cx="2349654" cy="572594"/>
          </a:xfrm>
        </p:grpSpPr>
        <p:sp>
          <p:nvSpPr>
            <p:cNvPr id="30730" name="Rectangle 21"/>
            <p:cNvSpPr>
              <a:spLocks noChangeArrowheads="1"/>
            </p:cNvSpPr>
            <p:nvPr/>
          </p:nvSpPr>
          <p:spPr bwMode="auto">
            <a:xfrm rot="-371927">
              <a:off x="6904934" y="745221"/>
              <a:ext cx="16729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008000"/>
                  </a:solidFill>
                </a:rPr>
                <a:t>Las personas</a:t>
              </a:r>
              <a:endParaRPr lang="en-US" altLang="en-US" b="1">
                <a:solidFill>
                  <a:srgbClr val="008000"/>
                </a:solidFill>
              </a:endParaRPr>
            </a:p>
          </p:txBody>
        </p:sp>
        <p:sp>
          <p:nvSpPr>
            <p:cNvPr id="23" name="Left Arrow 22"/>
            <p:cNvSpPr/>
            <p:nvPr/>
          </p:nvSpPr>
          <p:spPr>
            <a:xfrm>
              <a:off x="6228184" y="1134903"/>
              <a:ext cx="936686" cy="182912"/>
            </a:xfrm>
            <a:prstGeom prst="lef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Entendiendo la Autoridad Bíblica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right)">
                                      <p:cBhvr>
                                        <p:cTn id="7" dur="500"/>
                                        <p:tgtEl>
                                          <p:spTgt spid="5">
                                            <p:txEl>
                                              <p:pRg st="0" end="0"/>
                                            </p:txEl>
                                          </p:spTgt>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right)">
                                      <p:cBhvr>
                                        <p:cTn id="11" dur="500"/>
                                        <p:tgtEl>
                                          <p:spTgt spid="2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right)">
                                      <p:cBhvr>
                                        <p:cTn id="16" dur="500"/>
                                        <p:tgtEl>
                                          <p:spTgt spid="5">
                                            <p:txEl>
                                              <p:pRg st="1" end="1"/>
                                            </p:txEl>
                                          </p:spTgt>
                                        </p:tgtEl>
                                      </p:cBhvr>
                                    </p:animEffect>
                                  </p:childTnLst>
                                </p:cTn>
                              </p:par>
                            </p:childTnLst>
                          </p:cTn>
                        </p:par>
                        <p:par>
                          <p:cTn id="17" fill="hold" nodeType="afterGroup">
                            <p:stCondLst>
                              <p:cond delay="500"/>
                            </p:stCondLst>
                            <p:childTnLst>
                              <p:par>
                                <p:cTn id="18" presetID="22" presetClass="entr" presetSubtype="2"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right)">
                                      <p:cBhvr>
                                        <p:cTn id="20" dur="500"/>
                                        <p:tgtEl>
                                          <p:spTgt spid="2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right)">
                                      <p:cBhvr>
                                        <p:cTn id="25" dur="500"/>
                                        <p:tgtEl>
                                          <p:spTgt spid="5">
                                            <p:txEl>
                                              <p:pRg st="2" end="2"/>
                                            </p:txEl>
                                          </p:spTgt>
                                        </p:tgtEl>
                                      </p:cBhvr>
                                    </p:animEffect>
                                  </p:childTnLst>
                                </p:cTn>
                              </p:par>
                            </p:childTnLst>
                          </p:cTn>
                        </p:par>
                        <p:par>
                          <p:cTn id="26" fill="hold" nodeType="afterGroup">
                            <p:stCondLst>
                              <p:cond delay="500"/>
                            </p:stCondLst>
                            <p:childTnLst>
                              <p:par>
                                <p:cTn id="27" presetID="22" presetClass="entr" presetSubtype="2"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right)">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wipe(right)">
                                      <p:cBhvr>
                                        <p:cTn id="34" dur="500"/>
                                        <p:tgtEl>
                                          <p:spTgt spid="5">
                                            <p:txEl>
                                              <p:pRg st="3" end="3"/>
                                            </p:txEl>
                                          </p:spTgt>
                                        </p:tgtEl>
                                      </p:cBhvr>
                                    </p:animEffect>
                                  </p:childTnLst>
                                </p:cTn>
                              </p:par>
                            </p:childTnLst>
                          </p:cTn>
                        </p:par>
                        <p:par>
                          <p:cTn id="35" fill="hold" nodeType="afterGroup">
                            <p:stCondLst>
                              <p:cond delay="500"/>
                            </p:stCondLst>
                            <p:childTnLst>
                              <p:par>
                                <p:cTn id="36" presetID="22" presetClass="entr" presetSubtype="2"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right)">
                                      <p:cBhvr>
                                        <p:cTn id="38" dur="500"/>
                                        <p:tgtEl>
                                          <p:spTgt spid="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wipe(right)">
                                      <p:cBhvr>
                                        <p:cTn id="43" dur="500"/>
                                        <p:tgtEl>
                                          <p:spTgt spid="5">
                                            <p:txEl>
                                              <p:pRg st="4" end="4"/>
                                            </p:txEl>
                                          </p:spTgt>
                                        </p:tgtEl>
                                      </p:cBhvr>
                                    </p:animEffect>
                                  </p:childTnLst>
                                </p:cTn>
                              </p:par>
                            </p:childTnLst>
                          </p:cTn>
                        </p:par>
                        <p:par>
                          <p:cTn id="44" fill="hold" nodeType="afterGroup">
                            <p:stCondLst>
                              <p:cond delay="500"/>
                            </p:stCondLst>
                            <p:childTnLst>
                              <p:par>
                                <p:cTn id="45" presetID="22" presetClass="entr" presetSubtype="2"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wipe(up)">
                                      <p:cBhvr>
                                        <p:cTn id="52" dur="500"/>
                                        <p:tgtEl>
                                          <p:spTgt spid="3">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wipe(up)">
                                      <p:cBhvr>
                                        <p:cTn id="57" dur="500"/>
                                        <p:tgtEl>
                                          <p:spTgt spid="3">
                                            <p:txEl>
                                              <p:pRg st="1" end="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wipe(up)">
                                      <p:cBhvr>
                                        <p:cTn id="62" dur="500"/>
                                        <p:tgtEl>
                                          <p:spTgt spid="3">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up)">
                                      <p:cBhvr>
                                        <p:cTn id="6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9"/>
          <p:cNvSpPr/>
          <p:nvPr/>
        </p:nvSpPr>
        <p:spPr>
          <a:xfrm>
            <a:off x="611560" y="1268760"/>
            <a:ext cx="8064896" cy="2215991"/>
          </a:xfrm>
          <a:prstGeom prst="rect">
            <a:avLst/>
          </a:prstGeom>
          <a:gradFill flip="none" rotWithShape="1">
            <a:gsLst>
              <a:gs pos="0">
                <a:schemeClr val="bg1">
                  <a:lumMod val="95000"/>
                  <a:alpha val="45000"/>
                </a:schemeClr>
              </a:gs>
              <a:gs pos="100000">
                <a:schemeClr val="tx1">
                  <a:lumMod val="65000"/>
                  <a:lumOff val="35000"/>
                  <a:alpha val="45000"/>
                </a:schemeClr>
              </a:gs>
            </a:gsLst>
            <a:path path="shape">
              <a:fillToRect l="50000" t="50000" r="50000" b="50000"/>
            </a:path>
            <a:tileRect/>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#3. </a:t>
            </a:r>
            <a:r>
              <a:rPr lang="es-ES_tradnl" sz="2400" b="1">
                <a:ln w="3175">
                  <a:solidFill>
                    <a:schemeClr val="tx1"/>
                  </a:solidFill>
                </a:ln>
                <a:solidFill>
                  <a:srgbClr val="FF0000"/>
                </a:solidFill>
              </a:rPr>
              <a:t/>
            </a:r>
            <a:br>
              <a:rPr lang="es-ES_tradnl" sz="2400" b="1">
                <a:ln w="3175">
                  <a:solidFill>
                    <a:schemeClr val="tx1"/>
                  </a:solidFill>
                </a:ln>
                <a:solidFill>
                  <a:srgbClr val="FF0000"/>
                </a:solidFill>
              </a:rPr>
            </a:br>
            <a:endParaRPr lang="es-ES_tradnl" sz="2400" b="1" dirty="0">
              <a:ln w="3175">
                <a:solidFill>
                  <a:schemeClr val="tx1"/>
                </a:solidFill>
              </a:ln>
              <a:solidFill>
                <a:srgbClr val="FF0000"/>
              </a:solidFill>
            </a:endParaRPr>
          </a:p>
          <a:p>
            <a:pPr lvl="1" fontAlgn="auto">
              <a:spcBef>
                <a:spcPts val="0"/>
              </a:spcBef>
              <a:spcAft>
                <a:spcPts val="0"/>
              </a:spcAft>
              <a:defRPr/>
            </a:pPr>
            <a:r>
              <a:rPr lang="es-ES_tradnl" b="1" dirty="0">
                <a:solidFill>
                  <a:schemeClr val="tx1"/>
                </a:solidFill>
              </a:rPr>
              <a:t>Solamente </a:t>
            </a:r>
            <a:r>
              <a:rPr lang="es-ES_tradnl" b="1" dirty="0">
                <a:solidFill>
                  <a:srgbClr val="008000"/>
                </a:solidFill>
              </a:rPr>
              <a:t>los cristianos </a:t>
            </a:r>
            <a:r>
              <a:rPr lang="es-ES_tradnl" b="1" dirty="0">
                <a:solidFill>
                  <a:schemeClr val="tx1"/>
                </a:solidFill>
              </a:rPr>
              <a:t>(no los </a:t>
            </a:r>
            <a:r>
              <a:rPr lang="es-ES_tradnl" b="1" dirty="0" err="1">
                <a:solidFill>
                  <a:schemeClr val="tx1"/>
                </a:solidFill>
              </a:rPr>
              <a:t>inconversos</a:t>
            </a:r>
            <a:r>
              <a:rPr lang="es-ES_tradnl" b="1" dirty="0">
                <a:solidFill>
                  <a:schemeClr val="tx1"/>
                </a:solidFill>
              </a:rPr>
              <a:t>) tienen que “</a:t>
            </a:r>
            <a:r>
              <a:rPr lang="es-ES_tradnl" b="1" dirty="0">
                <a:solidFill>
                  <a:srgbClr val="008000"/>
                </a:solidFill>
              </a:rPr>
              <a:t>preparar</a:t>
            </a:r>
            <a:r>
              <a:rPr lang="es-ES_tradnl" b="1" dirty="0">
                <a:solidFill>
                  <a:schemeClr val="tx1"/>
                </a:solidFill>
              </a:rPr>
              <a:t>” la cena del Señor.</a:t>
            </a:r>
          </a:p>
          <a:p>
            <a:pPr lvl="2" fontAlgn="auto">
              <a:spcBef>
                <a:spcPts val="0"/>
              </a:spcBef>
              <a:spcAft>
                <a:spcPts val="0"/>
              </a:spcAft>
              <a:defRPr/>
            </a:pPr>
            <a:r>
              <a:rPr lang="es-ES_tradnl" dirty="0"/>
              <a:t>Se dice que como Cristo les envió a sus apóstoles a preparar la pascua, este texto es un ejemplo en la cuál solo los cristianos debemos preparar la cena del Señor, no los </a:t>
            </a:r>
            <a:r>
              <a:rPr lang="es-ES_tradnl" dirty="0" err="1"/>
              <a:t>inconversos</a:t>
            </a:r>
            <a:r>
              <a:rPr lang="es-ES_tradnl" dirty="0"/>
              <a:t>. </a:t>
            </a:r>
            <a:endParaRPr lang="en-US" dirty="0"/>
          </a:p>
        </p:txBody>
      </p:sp>
      <p:sp>
        <p:nvSpPr>
          <p:cNvPr id="11" name="Rectangle 10"/>
          <p:cNvSpPr/>
          <p:nvPr/>
        </p:nvSpPr>
        <p:spPr>
          <a:xfrm>
            <a:off x="611560" y="3717032"/>
            <a:ext cx="3433212" cy="584776"/>
          </a:xfrm>
          <a:prstGeom prst="rect">
            <a:avLst/>
          </a:prstGeom>
        </p:spPr>
        <p:txBody>
          <a:bodyPr wrap="none">
            <a:spAutoFit/>
          </a:bodyPr>
          <a:lstStyle/>
          <a:p>
            <a:pPr fontAlgn="auto">
              <a:spcBef>
                <a:spcPts val="0"/>
              </a:spcBef>
              <a:spcAft>
                <a:spcPts val="0"/>
              </a:spcAft>
              <a:defRPr/>
            </a:pPr>
            <a:r>
              <a:rPr lang="es-ES_tradnl" sz="3200" b="1" i="1" dirty="0">
                <a:ln>
                  <a:solidFill>
                    <a:srgbClr val="000000"/>
                  </a:solidFill>
                </a:ln>
                <a:solidFill>
                  <a:srgbClr val="008000"/>
                </a:solidFill>
                <a:latin typeface="+mn-lt"/>
                <a:ea typeface="+mn-ea"/>
              </a:rPr>
              <a:t>Pasaje Principal</a:t>
            </a:r>
          </a:p>
        </p:txBody>
      </p:sp>
      <p:sp>
        <p:nvSpPr>
          <p:cNvPr id="12" name="Rectangle 11"/>
          <p:cNvSpPr/>
          <p:nvPr/>
        </p:nvSpPr>
        <p:spPr>
          <a:xfrm>
            <a:off x="971550" y="4349750"/>
            <a:ext cx="7704138" cy="64611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Lucas 22:8</a:t>
            </a:r>
            <a:r>
              <a:rPr lang="es-ES_tradnl" altLang="en-US"/>
              <a:t> Jesús envió a </a:t>
            </a:r>
            <a:r>
              <a:rPr lang="es-ES_tradnl" altLang="en-US" b="1">
                <a:solidFill>
                  <a:srgbClr val="008000"/>
                </a:solidFill>
              </a:rPr>
              <a:t>Pedro y a Juan</a:t>
            </a:r>
            <a:r>
              <a:rPr lang="es-ES_tradnl" altLang="en-US"/>
              <a:t>, diciendo: Id, </a:t>
            </a:r>
            <a:r>
              <a:rPr lang="es-ES_tradnl" altLang="en-US" b="1">
                <a:solidFill>
                  <a:srgbClr val="008000"/>
                </a:solidFill>
              </a:rPr>
              <a:t>preparadnos</a:t>
            </a:r>
            <a:r>
              <a:rPr lang="es-ES_tradnl" altLang="en-US"/>
              <a:t> la pascua para que la comamos. </a:t>
            </a:r>
            <a:endParaRPr lang="en-US" altLang="en-US"/>
          </a:p>
        </p:txBody>
      </p:sp>
      <p:sp>
        <p:nvSpPr>
          <p:cNvPr id="6" name="Action Button: Custom 5">
            <a:hlinkClick r:id="rId3" action="ppaction://hlinksldjump" highlightClick="1"/>
          </p:cNvPr>
          <p:cNvSpPr>
            <a:spLocks noChangeArrowheads="1"/>
          </p:cNvSpPr>
          <p:nvPr/>
        </p:nvSpPr>
        <p:spPr bwMode="auto">
          <a:xfrm>
            <a:off x="34925" y="6103938"/>
            <a:ext cx="720725" cy="719137"/>
          </a:xfrm>
          <a:prstGeom prst="actionButtonBlank">
            <a:avLst/>
          </a:prstGeom>
          <a:blipFill dpi="0" rotWithShape="1">
            <a:blip r:embed="rId4">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p>
          <a:p>
            <a:pPr algn="ctr"/>
            <a:r>
              <a:rPr lang="en-US" altLang="en-US" sz="1400" b="1"/>
              <a:t>Índice</a:t>
            </a:r>
            <a:endParaRPr lang="en-US" altLang="en-US" sz="1400">
              <a:solidFill>
                <a:srgbClr val="FFFFFF"/>
              </a:solidFill>
            </a:endParaRPr>
          </a:p>
          <a:p>
            <a:pPr algn="ctr"/>
            <a:endParaRPr lang="en-US" altLang="en-US" sz="1600">
              <a:solidFill>
                <a:srgbClr val="FFFFFF"/>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16" presetClass="entr" presetSubtype="21"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outVertic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11967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 de 2:</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err="1">
                <a:solidFill>
                  <a:schemeClr val="tx1"/>
                </a:solidFill>
              </a:rPr>
              <a:t>Otro</a:t>
            </a:r>
            <a:r>
              <a:rPr lang="en-US" sz="2400" b="1" dirty="0">
                <a:solidFill>
                  <a:schemeClr val="tx1"/>
                </a:solidFill>
              </a:rPr>
              <a:t> </a:t>
            </a:r>
            <a:r>
              <a:rPr lang="en-US" sz="2400" b="1" dirty="0" err="1">
                <a:solidFill>
                  <a:schemeClr val="tx1"/>
                </a:solidFill>
              </a:rPr>
              <a:t>contexto</a:t>
            </a:r>
            <a:r>
              <a:rPr lang="en-US" sz="2400" b="1" dirty="0">
                <a:solidFill>
                  <a:schemeClr val="tx1"/>
                </a:solidFill>
              </a:rPr>
              <a:t>. </a:t>
            </a:r>
            <a:endParaRPr lang="en-US" sz="2400" dirty="0"/>
          </a:p>
        </p:txBody>
      </p:sp>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3" name="Rectangle 2"/>
          <p:cNvSpPr/>
          <p:nvPr/>
        </p:nvSpPr>
        <p:spPr>
          <a:xfrm>
            <a:off x="1403648" y="1977254"/>
            <a:ext cx="6419170" cy="646331"/>
          </a:xfrm>
          <a:prstGeom prst="rect">
            <a:avLst/>
          </a:prstGeom>
        </p:spPr>
        <p:txBody>
          <a:bodyPr wrap="none">
            <a:spAutoFit/>
          </a:bodyPr>
          <a:lstStyle/>
          <a:p>
            <a:pPr fontAlgn="auto">
              <a:spcBef>
                <a:spcPts val="0"/>
              </a:spcBef>
              <a:spcAft>
                <a:spcPts val="0"/>
              </a:spcAft>
              <a:defRPr/>
            </a:pPr>
            <a:r>
              <a:rPr lang="es-ES_tradnl" sz="3600" b="1" dirty="0">
                <a:ln>
                  <a:solidFill>
                    <a:schemeClr val="tx1"/>
                  </a:solidFill>
                </a:ln>
                <a:solidFill>
                  <a:srgbClr val="FF0000"/>
                </a:solidFill>
                <a:latin typeface="+mn-lt"/>
                <a:ea typeface="+mn-ea"/>
              </a:rPr>
              <a:t>Dos Celebraciones Distintas</a:t>
            </a:r>
            <a:endParaRPr lang="en-US" sz="3600" dirty="0">
              <a:ln>
                <a:solidFill>
                  <a:schemeClr val="tx1"/>
                </a:solidFill>
              </a:ln>
              <a:solidFill>
                <a:srgbClr val="FF0000"/>
              </a:solidFill>
              <a:latin typeface="+mn-lt"/>
              <a:ea typeface="+mn-ea"/>
            </a:endParaRPr>
          </a:p>
        </p:txBody>
      </p:sp>
      <p:sp>
        <p:nvSpPr>
          <p:cNvPr id="8" name="Rectangle 7"/>
          <p:cNvSpPr/>
          <p:nvPr/>
        </p:nvSpPr>
        <p:spPr>
          <a:xfrm>
            <a:off x="250825" y="2625725"/>
            <a:ext cx="4105275" cy="1754188"/>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26:17</a:t>
            </a:r>
            <a:r>
              <a:rPr lang="es-ES_tradnl" altLang="en-US"/>
              <a:t> El primer día de la </a:t>
            </a:r>
            <a:br>
              <a:rPr lang="es-ES_tradnl" altLang="en-US"/>
            </a:br>
            <a:r>
              <a:rPr lang="es-ES_tradnl" altLang="en-US" b="1">
                <a:solidFill>
                  <a:srgbClr val="000090"/>
                </a:solidFill>
              </a:rPr>
              <a:t>fiesta de los panes sin levadura</a:t>
            </a:r>
            <a:r>
              <a:rPr lang="es-ES_tradnl" altLang="en-US"/>
              <a:t>, vinieron los discípulos a Jesús, diciéndole: </a:t>
            </a:r>
            <a:br>
              <a:rPr lang="es-ES_tradnl" altLang="en-US"/>
            </a:br>
            <a:r>
              <a:rPr lang="es-ES_tradnl" altLang="en-US"/>
              <a:t>¿Dónde quieres que preparemos </a:t>
            </a:r>
            <a:br>
              <a:rPr lang="es-ES_tradnl" altLang="en-US"/>
            </a:br>
            <a:r>
              <a:rPr lang="es-ES_tradnl" altLang="en-US"/>
              <a:t>para que comas </a:t>
            </a:r>
            <a:r>
              <a:rPr lang="es-ES_tradnl" altLang="en-US" b="1">
                <a:solidFill>
                  <a:srgbClr val="000090"/>
                </a:solidFill>
              </a:rPr>
              <a:t>la pascua</a:t>
            </a:r>
            <a:r>
              <a:rPr lang="es-ES_tradnl" altLang="en-US"/>
              <a:t>? </a:t>
            </a:r>
            <a:endParaRPr lang="en-US" altLang="en-US"/>
          </a:p>
        </p:txBody>
      </p:sp>
      <p:sp>
        <p:nvSpPr>
          <p:cNvPr id="5" name="Rectangle 4"/>
          <p:cNvSpPr/>
          <p:nvPr/>
        </p:nvSpPr>
        <p:spPr>
          <a:xfrm>
            <a:off x="107950" y="4724400"/>
            <a:ext cx="4248150" cy="2054225"/>
          </a:xfrm>
          <a:prstGeom prst="rect">
            <a:avLst/>
          </a:prstGeom>
          <a:gradFill flip="none" rotWithShape="1">
            <a:gsLst>
              <a:gs pos="1000">
                <a:srgbClr val="534948">
                  <a:alpha val="71000"/>
                </a:srgbClr>
              </a:gs>
              <a:gs pos="100000">
                <a:schemeClr val="bg2">
                  <a:lumMod val="40000"/>
                  <a:lumOff val="60000"/>
                  <a:alpha val="71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i="1"/>
              <a:t>Esta Celebración</a:t>
            </a:r>
            <a:r>
              <a:rPr lang="en-US" altLang="en-US" b="1" i="1"/>
              <a:t>…</a:t>
            </a:r>
            <a:endParaRPr lang="en-US" altLang="en-US"/>
          </a:p>
          <a:p>
            <a:pPr>
              <a:buFont typeface="Arial" pitchFamily="34" charset="0"/>
              <a:buChar char="•"/>
            </a:pPr>
            <a:r>
              <a:rPr lang="es-ES_tradnl" altLang="en-US">
                <a:solidFill>
                  <a:srgbClr val="FFFFFF"/>
                </a:solidFill>
              </a:rPr>
              <a:t>Pertenece al Antiguo Testamento</a:t>
            </a:r>
            <a:endParaRPr lang="en-US" altLang="en-US">
              <a:solidFill>
                <a:srgbClr val="FFFFFF"/>
              </a:solidFill>
            </a:endParaRPr>
          </a:p>
          <a:p>
            <a:pPr>
              <a:buFont typeface="Arial" pitchFamily="34" charset="0"/>
              <a:buChar char="•"/>
            </a:pPr>
            <a:r>
              <a:rPr lang="es-ES_tradnl" altLang="en-US">
                <a:solidFill>
                  <a:srgbClr val="FFFFFF"/>
                </a:solidFill>
              </a:rPr>
              <a:t>Se Cumplía por los Israelitas </a:t>
            </a:r>
            <a:br>
              <a:rPr lang="es-ES_tradnl" altLang="en-US">
                <a:solidFill>
                  <a:srgbClr val="FFFFFF"/>
                </a:solidFill>
              </a:rPr>
            </a:br>
            <a:r>
              <a:rPr lang="es-ES_tradnl" altLang="en-US">
                <a:solidFill>
                  <a:srgbClr val="FFFFFF"/>
                </a:solidFill>
              </a:rPr>
              <a:t>(</a:t>
            </a:r>
            <a:r>
              <a:rPr lang="es-ES_tradnl" altLang="en-US" b="1">
                <a:solidFill>
                  <a:srgbClr val="FFFFFF"/>
                </a:solidFill>
              </a:rPr>
              <a:t>Éxodo 12:21</a:t>
            </a:r>
            <a:r>
              <a:rPr lang="es-ES_tradnl" altLang="en-US">
                <a:solidFill>
                  <a:srgbClr val="FFFFFF"/>
                </a:solidFill>
              </a:rPr>
              <a:t>) </a:t>
            </a:r>
            <a:endParaRPr lang="en-US" altLang="en-US">
              <a:solidFill>
                <a:srgbClr val="FFFFFF"/>
              </a:solidFill>
            </a:endParaRPr>
          </a:p>
          <a:p>
            <a:pPr>
              <a:buFont typeface="Arial" pitchFamily="34" charset="0"/>
              <a:buChar char="•"/>
            </a:pPr>
            <a:r>
              <a:rPr lang="es-ES_tradnl" altLang="en-US">
                <a:solidFill>
                  <a:srgbClr val="FFFFFF"/>
                </a:solidFill>
              </a:rPr>
              <a:t>Se Recordaba la Liberación de la Esclavitud De Egipto </a:t>
            </a:r>
            <a:br>
              <a:rPr lang="es-ES_tradnl" altLang="en-US">
                <a:solidFill>
                  <a:srgbClr val="FFFFFF"/>
                </a:solidFill>
              </a:rPr>
            </a:br>
            <a:r>
              <a:rPr lang="es-ES_tradnl" altLang="en-US">
                <a:solidFill>
                  <a:srgbClr val="FFFFFF"/>
                </a:solidFill>
              </a:rPr>
              <a:t>(</a:t>
            </a:r>
            <a:r>
              <a:rPr lang="es-ES_tradnl" altLang="en-US" b="1">
                <a:solidFill>
                  <a:srgbClr val="FFFFFF"/>
                </a:solidFill>
              </a:rPr>
              <a:t>Éxodo 12:26-28</a:t>
            </a:r>
            <a:r>
              <a:rPr lang="es-ES_tradnl" altLang="en-US">
                <a:solidFill>
                  <a:srgbClr val="FFFFFF"/>
                </a:solidFill>
              </a:rPr>
              <a:t>)</a:t>
            </a:r>
            <a:r>
              <a:rPr lang="en-US" altLang="en-US">
                <a:solidFill>
                  <a:srgbClr val="FFFFFF"/>
                </a:solidFill>
              </a:rPr>
              <a:t> </a:t>
            </a:r>
          </a:p>
        </p:txBody>
      </p:sp>
      <p:sp>
        <p:nvSpPr>
          <p:cNvPr id="9" name="Rectangle 8"/>
          <p:cNvSpPr/>
          <p:nvPr/>
        </p:nvSpPr>
        <p:spPr>
          <a:xfrm>
            <a:off x="4500563" y="2625725"/>
            <a:ext cx="4464050" cy="203041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26:26</a:t>
            </a:r>
            <a:r>
              <a:rPr lang="es-ES_tradnl" altLang="en-US"/>
              <a:t> Y mientras comían, </a:t>
            </a:r>
            <a:r>
              <a:rPr lang="es-ES_tradnl" altLang="en-US" b="1">
                <a:solidFill>
                  <a:srgbClr val="000090"/>
                </a:solidFill>
              </a:rPr>
              <a:t>tomó Jesús el pan</a:t>
            </a:r>
            <a:r>
              <a:rPr lang="es-ES_tradnl" altLang="en-US"/>
              <a:t>, y </a:t>
            </a:r>
            <a:r>
              <a:rPr lang="es-ES_tradnl" altLang="en-US" b="1">
                <a:solidFill>
                  <a:srgbClr val="000090"/>
                </a:solidFill>
              </a:rPr>
              <a:t>bendijo</a:t>
            </a:r>
            <a:r>
              <a:rPr lang="es-ES_tradnl" altLang="en-US"/>
              <a:t>, y lo </a:t>
            </a:r>
            <a:r>
              <a:rPr lang="es-ES_tradnl" altLang="en-US" b="1">
                <a:solidFill>
                  <a:srgbClr val="000090"/>
                </a:solidFill>
              </a:rPr>
              <a:t>partió</a:t>
            </a:r>
            <a:r>
              <a:rPr lang="es-ES_tradnl" altLang="en-US"/>
              <a:t>, y dio a sus discípulos, y dijo: Tomad, comed; </a:t>
            </a:r>
            <a:r>
              <a:rPr lang="es-ES_tradnl" altLang="en-US" b="1">
                <a:solidFill>
                  <a:srgbClr val="000090"/>
                </a:solidFill>
              </a:rPr>
              <a:t>esto es mi cuerpo</a:t>
            </a:r>
            <a:r>
              <a:rPr lang="es-ES_tradnl" altLang="en-US"/>
              <a:t>. </a:t>
            </a:r>
            <a:r>
              <a:rPr lang="es-ES_tradnl" altLang="en-US" baseline="30000"/>
              <a:t>27 </a:t>
            </a:r>
            <a:r>
              <a:rPr lang="es-ES_tradnl" altLang="en-US"/>
              <a:t>Y tomando la copa, y habiendo </a:t>
            </a:r>
            <a:r>
              <a:rPr lang="es-ES_tradnl" altLang="en-US" b="1">
                <a:solidFill>
                  <a:srgbClr val="000090"/>
                </a:solidFill>
              </a:rPr>
              <a:t>dado gracias</a:t>
            </a:r>
            <a:r>
              <a:rPr lang="es-ES_tradnl" altLang="en-US"/>
              <a:t>, les dio, diciendo: Bebed de ella todos; </a:t>
            </a:r>
            <a:r>
              <a:rPr lang="es-ES_tradnl" altLang="en-US" baseline="30000"/>
              <a:t>28 </a:t>
            </a:r>
            <a:r>
              <a:rPr lang="es-ES_tradnl" altLang="en-US"/>
              <a:t>porque </a:t>
            </a:r>
            <a:r>
              <a:rPr lang="es-ES_tradnl" altLang="en-US" b="1">
                <a:solidFill>
                  <a:srgbClr val="000090"/>
                </a:solidFill>
              </a:rPr>
              <a:t>esto es mi sangre del nuevo pacto.</a:t>
            </a:r>
            <a:endParaRPr lang="en-US" altLang="en-US" b="1">
              <a:solidFill>
                <a:srgbClr val="000090"/>
              </a:solidFill>
            </a:endParaRPr>
          </a:p>
        </p:txBody>
      </p:sp>
      <p:sp>
        <p:nvSpPr>
          <p:cNvPr id="10" name="Rectangle 9"/>
          <p:cNvSpPr/>
          <p:nvPr/>
        </p:nvSpPr>
        <p:spPr>
          <a:xfrm>
            <a:off x="4500563" y="4724400"/>
            <a:ext cx="4464050" cy="2032000"/>
          </a:xfrm>
          <a:prstGeom prst="rect">
            <a:avLst/>
          </a:prstGeom>
          <a:gradFill flip="none" rotWithShape="1">
            <a:gsLst>
              <a:gs pos="1000">
                <a:schemeClr val="bg1">
                  <a:alpha val="71000"/>
                </a:schemeClr>
              </a:gs>
              <a:gs pos="100000">
                <a:schemeClr val="bg1">
                  <a:lumMod val="50000"/>
                  <a:alpha val="71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i="1">
                <a:solidFill>
                  <a:schemeClr val="bg1"/>
                </a:solidFill>
              </a:rPr>
              <a:t>Esta Celebración</a:t>
            </a:r>
            <a:r>
              <a:rPr lang="en-US" altLang="en-US" b="1" i="1">
                <a:solidFill>
                  <a:schemeClr val="bg1"/>
                </a:solidFill>
              </a:rPr>
              <a:t>…</a:t>
            </a:r>
            <a:endParaRPr lang="en-US" altLang="en-US">
              <a:solidFill>
                <a:schemeClr val="bg1"/>
              </a:solidFill>
            </a:endParaRPr>
          </a:p>
          <a:p>
            <a:pPr>
              <a:buFont typeface="Arial" pitchFamily="34" charset="0"/>
              <a:buChar char="•"/>
            </a:pPr>
            <a:r>
              <a:rPr lang="en-US" altLang="en-US"/>
              <a:t>Pertenece al Nuevo Testamento (</a:t>
            </a:r>
            <a:r>
              <a:rPr lang="en-US" altLang="en-US" b="1"/>
              <a:t>Mateo 26:28; 1 Cor. 5:7-8; 11:23-33</a:t>
            </a:r>
            <a:r>
              <a:rPr lang="en-US" altLang="en-US"/>
              <a:t>)</a:t>
            </a:r>
          </a:p>
          <a:p>
            <a:pPr>
              <a:buFont typeface="Arial" pitchFamily="34" charset="0"/>
              <a:buChar char="•"/>
            </a:pPr>
            <a:r>
              <a:rPr lang="en-US" altLang="en-US"/>
              <a:t>Se Cumple por los Cristianos </a:t>
            </a:r>
            <a:br>
              <a:rPr lang="en-US" altLang="en-US"/>
            </a:br>
            <a:r>
              <a:rPr lang="en-US" altLang="en-US"/>
              <a:t>(</a:t>
            </a:r>
            <a:r>
              <a:rPr lang="en-US" altLang="en-US" b="1"/>
              <a:t>Mateo 26:29</a:t>
            </a:r>
            <a:r>
              <a:rPr lang="en-US" altLang="en-US"/>
              <a:t>)</a:t>
            </a:r>
          </a:p>
          <a:p>
            <a:pPr>
              <a:buFont typeface="Arial" pitchFamily="34" charset="0"/>
              <a:buChar char="•"/>
            </a:pPr>
            <a:r>
              <a:rPr lang="en-US" altLang="en-US"/>
              <a:t>Se Recuerda la Liberación de la Esclavitud del Pecado (</a:t>
            </a:r>
            <a:r>
              <a:rPr lang="en-US" altLang="en-US" b="1"/>
              <a:t>Mateo 26:28</a:t>
            </a:r>
            <a:r>
              <a:rPr lang="en-US" altLang="en-US"/>
              <a:t>)</a:t>
            </a:r>
          </a:p>
        </p:txBody>
      </p:sp>
      <p:sp>
        <p:nvSpPr>
          <p:cNvPr id="7" name="Rectangle 6"/>
          <p:cNvSpPr/>
          <p:nvPr/>
        </p:nvSpPr>
        <p:spPr>
          <a:xfrm rot="585798">
            <a:off x="3705225" y="3340100"/>
            <a:ext cx="4224338" cy="203200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b="1"/>
              <a:t>Se refiere a la preparación de la </a:t>
            </a:r>
            <a:r>
              <a:rPr lang="es-ES_tradnl" altLang="en-US" b="1">
                <a:solidFill>
                  <a:srgbClr val="000090"/>
                </a:solidFill>
              </a:rPr>
              <a:t>pascua Judía</a:t>
            </a:r>
            <a:r>
              <a:rPr lang="es-ES_tradnl" altLang="en-US"/>
              <a:t>, </a:t>
            </a:r>
            <a:br>
              <a:rPr lang="es-ES_tradnl" altLang="en-US"/>
            </a:br>
            <a:r>
              <a:rPr lang="es-ES_tradnl" altLang="en-US" b="1">
                <a:solidFill>
                  <a:srgbClr val="000090"/>
                </a:solidFill>
              </a:rPr>
              <a:t>no</a:t>
            </a:r>
            <a:r>
              <a:rPr lang="es-ES_tradnl" altLang="en-US">
                <a:solidFill>
                  <a:srgbClr val="000090"/>
                </a:solidFill>
              </a:rPr>
              <a:t> a la cena del Señor</a:t>
            </a:r>
            <a:r>
              <a:rPr lang="es-ES_tradnl" altLang="en-US"/>
              <a:t>. </a:t>
            </a:r>
            <a:br>
              <a:rPr lang="es-ES_tradnl" altLang="en-US"/>
            </a:br>
            <a:r>
              <a:rPr lang="es-ES_tradnl" altLang="en-US"/>
              <a:t>(Compare </a:t>
            </a:r>
            <a:r>
              <a:rPr lang="es-ES_tradnl" altLang="en-US" b="1"/>
              <a:t>Lucas 22:8</a:t>
            </a:r>
            <a:r>
              <a:rPr lang="es-ES_tradnl" altLang="en-US"/>
              <a:t> Jesús envió a Pedro y a Juan, diciendo: Id, </a:t>
            </a:r>
            <a:r>
              <a:rPr lang="es-ES_tradnl" altLang="en-US" u="sng"/>
              <a:t>preparadnos </a:t>
            </a:r>
            <a:r>
              <a:rPr lang="es-ES_tradnl" altLang="en-US" b="1" u="sng">
                <a:solidFill>
                  <a:srgbClr val="000090"/>
                </a:solidFill>
              </a:rPr>
              <a:t>la pascua</a:t>
            </a:r>
            <a:r>
              <a:rPr lang="es-ES_tradnl" altLang="en-US" b="1">
                <a:solidFill>
                  <a:srgbClr val="000090"/>
                </a:solidFill>
              </a:rPr>
              <a:t> </a:t>
            </a:r>
            <a:br>
              <a:rPr lang="es-ES_tradnl" altLang="en-US" b="1">
                <a:solidFill>
                  <a:srgbClr val="000090"/>
                </a:solidFill>
              </a:rPr>
            </a:br>
            <a:r>
              <a:rPr lang="es-ES_tradnl" altLang="en-US"/>
              <a:t>para que la comamos.) </a:t>
            </a:r>
            <a:endParaRPr lang="en-US" altLang="en-US"/>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par>
                          <p:cTn id="22" fill="hold" nodeType="afterGroup">
                            <p:stCondLst>
                              <p:cond delay="1000"/>
                            </p:stCondLst>
                            <p:childTnLst>
                              <p:par>
                                <p:cTn id="23" presetID="16" presetClass="entr" presetSubtype="2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5" presetClass="entr" presetSubtype="0" fill="hold" grpId="1"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ppt_w</p:attrName>
                                        </p:attrNameLst>
                                      </p:cBhvr>
                                      <p:tavLst>
                                        <p:tav tm="0" fmla="#ppt_w*sin(2.5*pi*$)">
                                          <p:val>
                                            <p:fltVal val="0"/>
                                          </p:val>
                                        </p:tav>
                                        <p:tav tm="100000">
                                          <p:val>
                                            <p:fltVal val="1"/>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0" nodeType="clickEffect">
                                  <p:stCondLst>
                                    <p:cond delay="0"/>
                                  </p:stCondLst>
                                  <p:childTnLst>
                                    <p:animEffect transition="out" filter="dissolv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par>
                          <p:cTn id="38" fill="hold" nodeType="afterGroup">
                            <p:stCondLst>
                              <p:cond delay="500"/>
                            </p:stCondLst>
                            <p:childTnLst>
                              <p:par>
                                <p:cTn id="39" presetID="55"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1000" fill="hold"/>
                                        <p:tgtEl>
                                          <p:spTgt spid="9"/>
                                        </p:tgtEl>
                                        <p:attrNameLst>
                                          <p:attrName>ppt_w</p:attrName>
                                        </p:attrNameLst>
                                      </p:cBhvr>
                                      <p:tavLst>
                                        <p:tav tm="0">
                                          <p:val>
                                            <p:strVal val="#ppt_w*0.70"/>
                                          </p:val>
                                        </p:tav>
                                        <p:tav tm="100000">
                                          <p:val>
                                            <p:strVal val="#ppt_w"/>
                                          </p:val>
                                        </p:tav>
                                      </p:tavLst>
                                    </p:anim>
                                    <p:anim calcmode="lin" valueType="num">
                                      <p:cBhvr>
                                        <p:cTn id="42" dur="1000" fill="hold"/>
                                        <p:tgtEl>
                                          <p:spTgt spid="9"/>
                                        </p:tgtEl>
                                        <p:attrNameLst>
                                          <p:attrName>ppt_h</p:attrName>
                                        </p:attrNameLst>
                                      </p:cBhvr>
                                      <p:tavLst>
                                        <p:tav tm="0">
                                          <p:val>
                                            <p:strVal val="#ppt_h"/>
                                          </p:val>
                                        </p:tav>
                                        <p:tav tm="100000">
                                          <p:val>
                                            <p:strVal val="#ppt_h"/>
                                          </p:val>
                                        </p:tav>
                                      </p:tavLst>
                                    </p:anim>
                                    <p:animEffect transition="in" filter="fade">
                                      <p:cBhvr>
                                        <p:cTn id="43" dur="1000"/>
                                        <p:tgtEl>
                                          <p:spTgt spid="9"/>
                                        </p:tgtEl>
                                      </p:cBhvr>
                                    </p:animEffect>
                                  </p:childTnLst>
                                </p:cTn>
                              </p:par>
                            </p:childTnLst>
                          </p:cTn>
                        </p:par>
                        <p:par>
                          <p:cTn id="44" fill="hold" nodeType="afterGroup">
                            <p:stCondLst>
                              <p:cond delay="1500"/>
                            </p:stCondLst>
                            <p:childTnLst>
                              <p:par>
                                <p:cTn id="45" presetID="16" presetClass="entr" presetSubtype="37"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outVertic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animBg="1"/>
      <p:bldP spid="10" grpId="0" animBg="1"/>
      <p:bldP spid="7" grpId="0" animBg="1"/>
      <p:bldP spid="7"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1196752"/>
            <a:ext cx="8064896" cy="2677656"/>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 de 2:</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No </a:t>
            </a:r>
            <a:r>
              <a:rPr lang="en-US" sz="2400" b="1" dirty="0" err="1">
                <a:solidFill>
                  <a:schemeClr val="tx1"/>
                </a:solidFill>
              </a:rPr>
              <a:t>es</a:t>
            </a:r>
            <a:r>
              <a:rPr lang="en-US" sz="2400" b="1" dirty="0">
                <a:solidFill>
                  <a:schemeClr val="tx1"/>
                </a:solidFill>
              </a:rPr>
              <a:t> </a:t>
            </a:r>
            <a:r>
              <a:rPr lang="en-US" sz="2400" b="1" dirty="0" err="1">
                <a:solidFill>
                  <a:schemeClr val="tx1"/>
                </a:solidFill>
              </a:rPr>
              <a:t>mencionado</a:t>
            </a:r>
            <a:r>
              <a:rPr lang="en-US" sz="2400" b="1" dirty="0">
                <a:solidFill>
                  <a:schemeClr val="tx1"/>
                </a:solidFill>
              </a:rPr>
              <a:t> en </a:t>
            </a:r>
            <a:r>
              <a:rPr lang="en-US" sz="2400" b="1" dirty="0" err="1">
                <a:solidFill>
                  <a:schemeClr val="tx1"/>
                </a:solidFill>
              </a:rPr>
              <a:t>las</a:t>
            </a:r>
            <a:r>
              <a:rPr lang="en-US" sz="2400" b="1" dirty="0">
                <a:solidFill>
                  <a:schemeClr val="tx1"/>
                </a:solidFill>
              </a:rPr>
              <a:t> </a:t>
            </a:r>
            <a:r>
              <a:rPr lang="en-US" sz="2400" b="1" dirty="0" err="1">
                <a:solidFill>
                  <a:schemeClr val="tx1"/>
                </a:solidFill>
              </a:rPr>
              <a:t>instrucciones</a:t>
            </a:r>
            <a:r>
              <a:rPr lang="en-US" sz="2400" b="1" dirty="0">
                <a:solidFill>
                  <a:schemeClr val="tx1"/>
                </a:solidFill>
              </a:rPr>
              <a:t> de Pablo. </a:t>
            </a:r>
            <a:r>
              <a:rPr lang="es-ES_tradnl" sz="2000" dirty="0"/>
              <a:t>Al instruir a los corintios en cuanto a cómo corregir sus errores en cuanto a la Cena, el apóstol </a:t>
            </a:r>
            <a:r>
              <a:rPr lang="es-ES_tradnl" sz="2000" b="1" dirty="0">
                <a:solidFill>
                  <a:srgbClr val="000090"/>
                </a:solidFill>
              </a:rPr>
              <a:t>Pablo</a:t>
            </a:r>
            <a:r>
              <a:rPr lang="es-ES_tradnl" sz="2000" b="1" dirty="0"/>
              <a:t> </a:t>
            </a:r>
            <a:r>
              <a:rPr lang="es-ES_tradnl" sz="2000" b="1" dirty="0">
                <a:solidFill>
                  <a:srgbClr val="000090"/>
                </a:solidFill>
              </a:rPr>
              <a:t>no menciona la “preparación” </a:t>
            </a:r>
            <a:r>
              <a:rPr lang="es-ES_tradnl" sz="2000" b="1" dirty="0"/>
              <a:t>de los elementos</a:t>
            </a:r>
            <a:r>
              <a:rPr lang="es-ES_tradnl" sz="2000" dirty="0"/>
              <a:t>. Su énfasis </a:t>
            </a:r>
            <a:r>
              <a:rPr lang="es-ES_tradnl" sz="2000" b="1" dirty="0"/>
              <a:t>no</a:t>
            </a:r>
            <a:r>
              <a:rPr lang="es-ES_tradnl" sz="2000" dirty="0"/>
              <a:t> es hacia </a:t>
            </a:r>
            <a:r>
              <a:rPr lang="es-ES_tradnl" sz="2000" b="1" dirty="0"/>
              <a:t>la</a:t>
            </a:r>
            <a:r>
              <a:rPr lang="es-ES_tradnl" sz="2000" dirty="0"/>
              <a:t> </a:t>
            </a:r>
            <a:r>
              <a:rPr lang="es-ES_tradnl" sz="2000" b="1" dirty="0"/>
              <a:t>preparación</a:t>
            </a:r>
            <a:r>
              <a:rPr lang="es-ES_tradnl" sz="2000" dirty="0"/>
              <a:t> de los elementos (por parte de los cristianos o </a:t>
            </a:r>
            <a:r>
              <a:rPr lang="es-ES_tradnl" sz="2000" dirty="0" err="1"/>
              <a:t>inconversos</a:t>
            </a:r>
            <a:r>
              <a:rPr lang="es-ES_tradnl" sz="2000" dirty="0"/>
              <a:t>), </a:t>
            </a:r>
            <a:r>
              <a:rPr lang="es-ES_tradnl" sz="2000" dirty="0">
                <a:solidFill>
                  <a:srgbClr val="000090"/>
                </a:solidFill>
              </a:rPr>
              <a:t>sino a </a:t>
            </a:r>
            <a:r>
              <a:rPr lang="es-ES_tradnl" sz="2000" b="1" dirty="0">
                <a:solidFill>
                  <a:srgbClr val="000090"/>
                </a:solidFill>
              </a:rPr>
              <a:t>los elementos </a:t>
            </a:r>
            <a:r>
              <a:rPr lang="es-ES_tradnl" sz="2000" b="1" dirty="0"/>
              <a:t>(pan y la copa), el </a:t>
            </a:r>
            <a:r>
              <a:rPr lang="es-ES_tradnl" sz="2000" b="1" dirty="0">
                <a:solidFill>
                  <a:srgbClr val="000090"/>
                </a:solidFill>
              </a:rPr>
              <a:t>significado</a:t>
            </a:r>
            <a:r>
              <a:rPr lang="es-ES_tradnl" sz="2000" b="1" dirty="0"/>
              <a:t> de los elementos, y la </a:t>
            </a:r>
            <a:r>
              <a:rPr lang="es-ES_tradnl" sz="2000" b="1" dirty="0">
                <a:solidFill>
                  <a:srgbClr val="000090"/>
                </a:solidFill>
              </a:rPr>
              <a:t>manera</a:t>
            </a:r>
            <a:r>
              <a:rPr lang="es-ES_tradnl" sz="2000" b="1" dirty="0"/>
              <a:t> de participación.</a:t>
            </a:r>
            <a:r>
              <a:rPr lang="es-ES_tradnl" sz="2000" dirty="0"/>
              <a:t> </a:t>
            </a:r>
            <a:endParaRPr lang="en-US" sz="2000" dirty="0"/>
          </a:p>
        </p:txBody>
      </p:sp>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7" name="Rectangle 6"/>
          <p:cNvSpPr/>
          <p:nvPr/>
        </p:nvSpPr>
        <p:spPr>
          <a:xfrm rot="21251010">
            <a:off x="844550" y="4319588"/>
            <a:ext cx="7704138" cy="1477962"/>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a:t>Los elementos de la cena -- el pan sin levadura y el jugo de la uva -- son fundamentales en la cena del Señor y tienen importancia espiritual en el momento de su participación. </a:t>
            </a:r>
            <a:r>
              <a:rPr lang="es-ES_tradnl" altLang="en-US" b="1">
                <a:solidFill>
                  <a:srgbClr val="000090"/>
                </a:solidFill>
              </a:rPr>
              <a:t>El error está en creer que si no prepara el cristiano con sus manos los elementos</a:t>
            </a:r>
            <a:r>
              <a:rPr lang="es-ES_tradnl" altLang="en-US" b="1"/>
              <a:t> </a:t>
            </a:r>
            <a:r>
              <a:rPr lang="es-ES_tradnl" altLang="en-US"/>
              <a:t>de la cena antes de ser llevados a sitio de reunión </a:t>
            </a:r>
            <a:r>
              <a:rPr lang="es-ES_tradnl" altLang="en-US">
                <a:solidFill>
                  <a:srgbClr val="000090"/>
                </a:solidFill>
              </a:rPr>
              <a:t>es pecado</a:t>
            </a:r>
            <a:r>
              <a:rPr lang="es-ES_tradnl" altLang="en-US"/>
              <a:t>.</a:t>
            </a:r>
            <a:r>
              <a:rPr lang="en-US" altLang="en-US"/>
              <a:t> </a:t>
            </a:r>
          </a:p>
        </p:txBody>
      </p:sp>
      <p:sp>
        <p:nvSpPr>
          <p:cNvPr id="5" name="Rectangle 4"/>
          <p:cNvSpPr/>
          <p:nvPr/>
        </p:nvSpPr>
        <p:spPr>
          <a:xfrm>
            <a:off x="971550" y="3933825"/>
            <a:ext cx="7704138" cy="286226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b="1"/>
              <a:t>1 Corintios 11:23</a:t>
            </a:r>
            <a:r>
              <a:rPr lang="es-ES_tradnl" altLang="en-US"/>
              <a:t> Porque yo recibí del Señor lo que también </a:t>
            </a:r>
            <a:br>
              <a:rPr lang="es-ES_tradnl" altLang="en-US"/>
            </a:br>
            <a:r>
              <a:rPr lang="es-ES_tradnl" altLang="en-US"/>
              <a:t>os he enseñado: Que el Señor Jesús, la noche que fue entregado, </a:t>
            </a:r>
            <a:br>
              <a:rPr lang="es-ES_tradnl" altLang="en-US"/>
            </a:br>
            <a:r>
              <a:rPr lang="es-ES_tradnl" altLang="en-US" b="1">
                <a:solidFill>
                  <a:srgbClr val="000090"/>
                </a:solidFill>
              </a:rPr>
              <a:t>tomó pan</a:t>
            </a:r>
            <a:r>
              <a:rPr lang="es-ES_tradnl" altLang="en-US"/>
              <a:t>; </a:t>
            </a:r>
            <a:r>
              <a:rPr lang="es-ES_tradnl" altLang="en-US" baseline="30000"/>
              <a:t>24 </a:t>
            </a:r>
            <a:r>
              <a:rPr lang="es-ES_tradnl" altLang="en-US"/>
              <a:t>y habiendo dado gracias, lo partió, y dijo: Tomad, comed; </a:t>
            </a:r>
            <a:br>
              <a:rPr lang="es-ES_tradnl" altLang="en-US"/>
            </a:br>
            <a:r>
              <a:rPr lang="es-ES_tradnl" altLang="en-US" b="1">
                <a:solidFill>
                  <a:srgbClr val="000090"/>
                </a:solidFill>
              </a:rPr>
              <a:t>esto es mi cuerpo</a:t>
            </a:r>
            <a:r>
              <a:rPr lang="es-ES_tradnl" altLang="en-US"/>
              <a:t> que por vosotros es partido; </a:t>
            </a:r>
            <a:br>
              <a:rPr lang="es-ES_tradnl" altLang="en-US"/>
            </a:br>
            <a:r>
              <a:rPr lang="es-ES_tradnl" altLang="en-US"/>
              <a:t>haced esto </a:t>
            </a:r>
            <a:r>
              <a:rPr lang="es-ES_tradnl" altLang="en-US" b="1">
                <a:solidFill>
                  <a:srgbClr val="000090"/>
                </a:solidFill>
              </a:rPr>
              <a:t>en memoria de mí</a:t>
            </a:r>
            <a:r>
              <a:rPr lang="es-ES_tradnl" altLang="en-US"/>
              <a:t>. </a:t>
            </a:r>
            <a:br>
              <a:rPr lang="es-ES_tradnl" altLang="en-US"/>
            </a:br>
            <a:r>
              <a:rPr lang="es-ES_tradnl" altLang="en-US" baseline="30000"/>
              <a:t>25 </a:t>
            </a:r>
            <a:r>
              <a:rPr lang="es-ES_tradnl" altLang="en-US"/>
              <a:t>Asimismo tomó también </a:t>
            </a:r>
            <a:r>
              <a:rPr lang="es-ES_tradnl" altLang="en-US" b="1">
                <a:solidFill>
                  <a:srgbClr val="000090"/>
                </a:solidFill>
              </a:rPr>
              <a:t>la copa</a:t>
            </a:r>
            <a:r>
              <a:rPr lang="es-ES_tradnl" altLang="en-US"/>
              <a:t>, después de haber cenado, diciendo: Esta copa es </a:t>
            </a:r>
            <a:r>
              <a:rPr lang="es-ES_tradnl" altLang="en-US" b="1">
                <a:solidFill>
                  <a:srgbClr val="000090"/>
                </a:solidFill>
              </a:rPr>
              <a:t>el nuevo pacto en mi sangre</a:t>
            </a:r>
            <a:r>
              <a:rPr lang="es-ES_tradnl" altLang="en-US"/>
              <a:t>; </a:t>
            </a:r>
            <a:r>
              <a:rPr lang="es-ES_tradnl" altLang="en-US" b="1">
                <a:solidFill>
                  <a:srgbClr val="000090"/>
                </a:solidFill>
              </a:rPr>
              <a:t>haced esto </a:t>
            </a:r>
            <a:r>
              <a:rPr lang="es-ES_tradnl" altLang="en-US"/>
              <a:t>todas las veces que la bebiereis, </a:t>
            </a:r>
            <a:r>
              <a:rPr lang="es-ES_tradnl" altLang="en-US" b="1">
                <a:solidFill>
                  <a:srgbClr val="000090"/>
                </a:solidFill>
              </a:rPr>
              <a:t>en memoria de mí</a:t>
            </a:r>
            <a:r>
              <a:rPr lang="es-ES_tradnl" altLang="en-US"/>
              <a:t>. </a:t>
            </a:r>
            <a:br>
              <a:rPr lang="es-ES_tradnl" altLang="en-US"/>
            </a:br>
            <a:r>
              <a:rPr lang="es-ES_tradnl" altLang="en-US" baseline="30000"/>
              <a:t>26 </a:t>
            </a:r>
            <a:r>
              <a:rPr lang="es-ES_tradnl" altLang="en-US"/>
              <a:t>Así, pues, todas las veces que comiereis este pan, y bebiereis esta copa, </a:t>
            </a:r>
            <a:r>
              <a:rPr lang="es-ES_tradnl" altLang="en-US" b="1">
                <a:solidFill>
                  <a:srgbClr val="000090"/>
                </a:solidFill>
              </a:rPr>
              <a:t>la muerte del Señor anunciáis </a:t>
            </a:r>
            <a:r>
              <a:rPr lang="es-ES_tradnl" altLang="en-US"/>
              <a:t>hasta que él venga. </a:t>
            </a:r>
            <a:endParaRPr lang="en-US"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1" nodeType="clickEffect">
                                  <p:stCondLst>
                                    <p:cond delay="0"/>
                                  </p:stCondLst>
                                  <p:childTnLst>
                                    <p:animEffect transition="out" filter="dissolv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par>
                          <p:cTn id="18" fill="hold" nodeType="afterGroup">
                            <p:stCondLst>
                              <p:cond delay="500"/>
                            </p:stCondLst>
                            <p:childTnLst>
                              <p:par>
                                <p:cTn id="19" presetID="55"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938992"/>
          </a:xfrm>
          <a:prstGeom prst="rect">
            <a:avLst/>
          </a:prstGeom>
          <a:gradFill>
            <a:gsLst>
              <a:gs pos="0">
                <a:schemeClr val="bg1">
                  <a:lumMod val="95000"/>
                  <a:alpha val="45000"/>
                </a:schemeClr>
              </a:gs>
              <a:gs pos="100000">
                <a:schemeClr val="tx1">
                  <a:lumMod val="65000"/>
                  <a:lumOff val="35000"/>
                  <a:alpha val="45000"/>
                </a:schemeClr>
              </a:gs>
            </a:gsLst>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#1. </a:t>
            </a:r>
            <a:endParaRPr lang="en-US" sz="2400" b="1" dirty="0">
              <a:ln w="3175">
                <a:solidFill>
                  <a:schemeClr val="tx1"/>
                </a:solidFill>
              </a:ln>
              <a:solidFill>
                <a:srgbClr val="FF0000"/>
              </a:solidFill>
            </a:endParaRPr>
          </a:p>
          <a:p>
            <a:pPr lvl="1" fontAlgn="auto">
              <a:spcBef>
                <a:spcPts val="0"/>
              </a:spcBef>
              <a:spcAft>
                <a:spcPts val="0"/>
              </a:spcAft>
              <a:defRPr/>
            </a:pPr>
            <a:r>
              <a:rPr lang="es-ES_tradnl" sz="2400" b="1" dirty="0">
                <a:solidFill>
                  <a:schemeClr val="tx1"/>
                </a:solidFill>
              </a:rPr>
              <a:t>Hay </a:t>
            </a:r>
            <a:r>
              <a:rPr lang="es-ES_tradnl" sz="2400" b="1" dirty="0">
                <a:solidFill>
                  <a:srgbClr val="008000"/>
                </a:solidFill>
              </a:rPr>
              <a:t>TRES elementos </a:t>
            </a:r>
            <a:r>
              <a:rPr lang="es-ES_tradnl" sz="2400" b="1" dirty="0">
                <a:solidFill>
                  <a:schemeClr val="tx1"/>
                </a:solidFill>
              </a:rPr>
              <a:t>instituidos por Jesús.</a:t>
            </a:r>
            <a:endParaRPr lang="en-US" sz="2400" b="1" dirty="0"/>
          </a:p>
          <a:p>
            <a:pPr marL="457200" indent="-457200" fontAlgn="auto">
              <a:spcBef>
                <a:spcPts val="0"/>
              </a:spcBef>
              <a:spcAft>
                <a:spcPts val="0"/>
              </a:spcAft>
              <a:buFont typeface="+mj-lt"/>
              <a:buAutoNum type="arabicPeriod"/>
              <a:defRPr/>
            </a:pPr>
            <a:r>
              <a:rPr lang="es-ES_tradnl" sz="2400" b="1" u="sng" dirty="0"/>
              <a:t>El </a:t>
            </a:r>
            <a:r>
              <a:rPr lang="es-ES_tradnl" sz="2400" b="1" u="sng" dirty="0">
                <a:solidFill>
                  <a:srgbClr val="008000"/>
                </a:solidFill>
              </a:rPr>
              <a:t>Pan</a:t>
            </a:r>
            <a:r>
              <a:rPr lang="es-ES_tradnl" sz="2400" b="1" dirty="0">
                <a:solidFill>
                  <a:srgbClr val="008000"/>
                </a:solidFill>
              </a:rPr>
              <a:t> </a:t>
            </a:r>
            <a:r>
              <a:rPr lang="es-ES_tradnl" sz="2400" dirty="0"/>
              <a:t>representa el cuerpo de Cristo</a:t>
            </a:r>
            <a:endParaRPr lang="en-US" sz="2400" dirty="0"/>
          </a:p>
          <a:p>
            <a:pPr marL="457200" indent="-457200" fontAlgn="auto">
              <a:spcBef>
                <a:spcPts val="0"/>
              </a:spcBef>
              <a:spcAft>
                <a:spcPts val="0"/>
              </a:spcAft>
              <a:buFont typeface="+mj-lt"/>
              <a:buAutoNum type="arabicPeriod"/>
              <a:defRPr/>
            </a:pPr>
            <a:r>
              <a:rPr lang="es-ES_tradnl" sz="2400" b="1" u="sng" dirty="0"/>
              <a:t>El </a:t>
            </a:r>
            <a:r>
              <a:rPr lang="es-ES_tradnl" sz="2400" b="1" u="sng" dirty="0">
                <a:solidFill>
                  <a:srgbClr val="008000"/>
                </a:solidFill>
              </a:rPr>
              <a:t>Jugo</a:t>
            </a:r>
            <a:r>
              <a:rPr lang="es-ES_tradnl" sz="2400" b="1" dirty="0">
                <a:solidFill>
                  <a:srgbClr val="008000"/>
                </a:solidFill>
              </a:rPr>
              <a:t> </a:t>
            </a:r>
            <a:r>
              <a:rPr lang="es-ES_tradnl" sz="2400" dirty="0"/>
              <a:t>de uva representa la sangre de Cristo</a:t>
            </a:r>
            <a:endParaRPr lang="en-US" sz="2400" dirty="0"/>
          </a:p>
          <a:p>
            <a:pPr marL="457200" indent="-457200" fontAlgn="auto">
              <a:spcBef>
                <a:spcPts val="0"/>
              </a:spcBef>
              <a:spcAft>
                <a:spcPts val="0"/>
              </a:spcAft>
              <a:buFont typeface="+mj-lt"/>
              <a:buAutoNum type="arabicPeriod"/>
              <a:defRPr/>
            </a:pPr>
            <a:r>
              <a:rPr lang="es-ES_tradnl" sz="2400" b="1" u="sng" dirty="0"/>
              <a:t>El </a:t>
            </a:r>
            <a:r>
              <a:rPr lang="es-ES_tradnl" sz="2400" b="1" u="sng" dirty="0">
                <a:solidFill>
                  <a:srgbClr val="008000"/>
                </a:solidFill>
              </a:rPr>
              <a:t>Recipiente</a:t>
            </a:r>
            <a:r>
              <a:rPr lang="es-ES_tradnl" sz="2400" b="1" dirty="0">
                <a:solidFill>
                  <a:srgbClr val="008000"/>
                </a:solidFill>
              </a:rPr>
              <a:t> </a:t>
            </a:r>
            <a:r>
              <a:rPr lang="es-ES_tradnl" sz="2400" dirty="0"/>
              <a:t>(“la </a:t>
            </a:r>
            <a:r>
              <a:rPr lang="es-ES_tradnl" sz="2400" b="1" dirty="0"/>
              <a:t>copa</a:t>
            </a:r>
            <a:r>
              <a:rPr lang="es-ES_tradnl" sz="2400" dirty="0"/>
              <a:t>”) representa el Nuevo Pacto</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3" name="Rectangle 2"/>
          <p:cNvSpPr/>
          <p:nvPr/>
        </p:nvSpPr>
        <p:spPr>
          <a:xfrm>
            <a:off x="611560" y="2708920"/>
            <a:ext cx="4117895" cy="584776"/>
          </a:xfrm>
          <a:prstGeom prst="rect">
            <a:avLst/>
          </a:prstGeom>
        </p:spPr>
        <p:txBody>
          <a:bodyPr wrap="none">
            <a:spAutoFit/>
          </a:bodyPr>
          <a:lstStyle/>
          <a:p>
            <a:pPr fontAlgn="auto">
              <a:spcBef>
                <a:spcPts val="0"/>
              </a:spcBef>
              <a:spcAft>
                <a:spcPts val="0"/>
              </a:spcAft>
              <a:defRPr/>
            </a:pPr>
            <a:r>
              <a:rPr lang="es-ES_tradnl" sz="3200" b="1" i="1" dirty="0">
                <a:ln>
                  <a:solidFill>
                    <a:srgbClr val="000000"/>
                  </a:solidFill>
                </a:ln>
                <a:solidFill>
                  <a:srgbClr val="008000"/>
                </a:solidFill>
                <a:latin typeface="+mn-lt"/>
                <a:ea typeface="+mn-ea"/>
              </a:rPr>
              <a:t>Pasajes Principales</a:t>
            </a:r>
          </a:p>
        </p:txBody>
      </p:sp>
      <p:sp>
        <p:nvSpPr>
          <p:cNvPr id="4" name="Rectangle 3"/>
          <p:cNvSpPr/>
          <p:nvPr/>
        </p:nvSpPr>
        <p:spPr>
          <a:xfrm>
            <a:off x="971550" y="3284538"/>
            <a:ext cx="7704138" cy="203200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26:26</a:t>
            </a:r>
            <a:r>
              <a:rPr lang="es-ES_tradnl" altLang="en-US"/>
              <a:t> Y mientras comían, tomó Jesús el </a:t>
            </a:r>
            <a:r>
              <a:rPr lang="es-ES_tradnl" altLang="en-US" b="1">
                <a:solidFill>
                  <a:srgbClr val="008000"/>
                </a:solidFill>
              </a:rPr>
              <a:t>pan</a:t>
            </a:r>
            <a:r>
              <a:rPr lang="es-ES_tradnl" altLang="en-US"/>
              <a:t>, y bendijo, y </a:t>
            </a:r>
            <a:br>
              <a:rPr lang="es-ES_tradnl" altLang="en-US"/>
            </a:br>
            <a:r>
              <a:rPr lang="es-ES_tradnl" altLang="en-US"/>
              <a:t>lo partió, y dio a sus discípulos, y dijo: Tomad, comed; esto es mi cuerpo. </a:t>
            </a:r>
            <a:br>
              <a:rPr lang="es-ES_tradnl" altLang="en-US"/>
            </a:br>
            <a:r>
              <a:rPr lang="es-ES_tradnl" altLang="en-US" baseline="30000"/>
              <a:t>27 </a:t>
            </a:r>
            <a:r>
              <a:rPr lang="es-ES_tradnl" altLang="en-US"/>
              <a:t>Y tomando la </a:t>
            </a:r>
            <a:r>
              <a:rPr lang="es-ES_tradnl" altLang="en-US" b="1">
                <a:solidFill>
                  <a:srgbClr val="008000"/>
                </a:solidFill>
              </a:rPr>
              <a:t>copa</a:t>
            </a:r>
            <a:r>
              <a:rPr lang="es-ES_tradnl" altLang="en-US"/>
              <a:t>, y habiendo dado gracias, les dio, diciendo: Bebed de ella todos; </a:t>
            </a:r>
            <a:r>
              <a:rPr lang="es-ES_tradnl" altLang="en-US" baseline="30000"/>
              <a:t>28 </a:t>
            </a:r>
            <a:r>
              <a:rPr lang="es-ES_tradnl" altLang="en-US"/>
              <a:t>porque esto es mi sangre del nuevo pacto, que por muchos es derramada para remisión de los pecados. </a:t>
            </a:r>
            <a:r>
              <a:rPr lang="es-ES_tradnl" altLang="en-US" baseline="30000"/>
              <a:t>29 </a:t>
            </a:r>
            <a:r>
              <a:rPr lang="es-ES_tradnl" altLang="en-US"/>
              <a:t>Y os digo que desde ahora no beberé más de este </a:t>
            </a:r>
            <a:r>
              <a:rPr lang="es-ES_tradnl" altLang="en-US" b="1">
                <a:solidFill>
                  <a:srgbClr val="008000"/>
                </a:solidFill>
              </a:rPr>
              <a:t>fruto de la vid</a:t>
            </a:r>
            <a:r>
              <a:rPr lang="es-ES_tradnl" altLang="en-US"/>
              <a:t>, hasta aquel día en que lo beba nuevo con vosotros en el reino de mi Padre. </a:t>
            </a:r>
            <a:endParaRPr lang="en-US" altLang="en-US"/>
          </a:p>
        </p:txBody>
      </p:sp>
      <p:sp>
        <p:nvSpPr>
          <p:cNvPr id="6" name="Rectangle 5"/>
          <p:cNvSpPr/>
          <p:nvPr/>
        </p:nvSpPr>
        <p:spPr>
          <a:xfrm>
            <a:off x="971550" y="5387975"/>
            <a:ext cx="7704138" cy="646113"/>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Lucas 22:20</a:t>
            </a:r>
            <a:r>
              <a:rPr lang="es-ES_tradnl" altLang="en-US"/>
              <a:t> Tomó la copa, diciendo: </a:t>
            </a:r>
            <a:r>
              <a:rPr lang="es-ES_tradnl" altLang="en-US" b="1">
                <a:solidFill>
                  <a:srgbClr val="008000"/>
                </a:solidFill>
              </a:rPr>
              <a:t>Esta copa es el nuevo pacto </a:t>
            </a:r>
            <a:r>
              <a:rPr lang="es-ES_tradnl" altLang="en-US"/>
              <a:t>en mi sangre, que por vosotros se derrama. </a:t>
            </a:r>
            <a:endParaRPr lang="en-US" altLang="en-US"/>
          </a:p>
        </p:txBody>
      </p:sp>
      <p:sp>
        <p:nvSpPr>
          <p:cNvPr id="8" name="Rectangle 7"/>
          <p:cNvSpPr/>
          <p:nvPr/>
        </p:nvSpPr>
        <p:spPr>
          <a:xfrm>
            <a:off x="971550" y="6110288"/>
            <a:ext cx="7704138" cy="646112"/>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11:25 </a:t>
            </a:r>
            <a:r>
              <a:rPr lang="es-ES_tradnl" altLang="en-US"/>
              <a:t>Asimismo tomó también la copa, después de haber cenado, diciendo: </a:t>
            </a:r>
            <a:r>
              <a:rPr lang="es-ES_tradnl" altLang="en-US" b="1">
                <a:solidFill>
                  <a:srgbClr val="008000"/>
                </a:solidFill>
              </a:rPr>
              <a:t>Esta copa es el nuevo pacto </a:t>
            </a:r>
            <a:r>
              <a:rPr lang="es-ES_tradnl" altLang="en-US"/>
              <a:t>en mi sangre….</a:t>
            </a:r>
            <a:endParaRPr lang="en-US" altLang="en-US"/>
          </a:p>
        </p:txBody>
      </p:sp>
      <p:sp>
        <p:nvSpPr>
          <p:cNvPr id="5" name="Action Button: Custom 4">
            <a:hlinkClick r:id="rId2" action="ppaction://hlinksldjump" highlightClick="1"/>
          </p:cNvPr>
          <p:cNvSpPr>
            <a:spLocks noChangeArrowheads="1"/>
          </p:cNvSpPr>
          <p:nvPr/>
        </p:nvSpPr>
        <p:spPr bwMode="auto">
          <a:xfrm>
            <a:off x="34925" y="6103938"/>
            <a:ext cx="720725" cy="719137"/>
          </a:xfrm>
          <a:prstGeom prst="actionButtonBlank">
            <a:avLst/>
          </a:prstGeom>
          <a:blipFill dpi="0" rotWithShape="1">
            <a:blip r:embed="rId3">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p>
          <a:p>
            <a:pPr algn="ctr"/>
            <a:r>
              <a:rPr lang="en-US" altLang="en-US" sz="1400" b="1"/>
              <a:t>Índice</a:t>
            </a:r>
          </a:p>
          <a:p>
            <a:pPr algn="ctr"/>
            <a:endParaRPr lang="en-US" altLang="en-US" sz="1400">
              <a:solidFill>
                <a:srgbClr val="FFFFFF"/>
              </a:solidFill>
            </a:endParaRPr>
          </a:p>
        </p:txBody>
      </p:sp>
      <p:sp>
        <p:nvSpPr>
          <p:cNvPr id="7177" name="TextBox 6"/>
          <p:cNvSpPr txBox="1">
            <a:spLocks noChangeArrowheads="1"/>
          </p:cNvSpPr>
          <p:nvPr/>
        </p:nvSpPr>
        <p:spPr bwMode="auto">
          <a:xfrm>
            <a:off x="231775" y="57515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endParaRPr lang="en-US"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2000"/>
                            </p:stCondLst>
                            <p:childTnLst>
                              <p:par>
                                <p:cTn id="12" presetID="22" presetClass="entr" presetSubtype="8"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outVertical)">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outVertic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outVertic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9"/>
          <p:cNvSpPr/>
          <p:nvPr/>
        </p:nvSpPr>
        <p:spPr>
          <a:xfrm>
            <a:off x="611560" y="1268760"/>
            <a:ext cx="8064896" cy="1015663"/>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#3. </a:t>
            </a:r>
          </a:p>
          <a:p>
            <a:pPr lvl="1" fontAlgn="auto">
              <a:spcBef>
                <a:spcPts val="0"/>
              </a:spcBef>
              <a:spcAft>
                <a:spcPts val="0"/>
              </a:spcAft>
              <a:defRPr/>
            </a:pPr>
            <a:r>
              <a:rPr lang="es-ES_tradnl" b="1" dirty="0">
                <a:solidFill>
                  <a:schemeClr val="tx1"/>
                </a:solidFill>
              </a:rPr>
              <a:t>Solamente los cristianos (no los </a:t>
            </a:r>
            <a:r>
              <a:rPr lang="es-ES_tradnl" b="1" dirty="0" err="1">
                <a:solidFill>
                  <a:schemeClr val="tx1"/>
                </a:solidFill>
              </a:rPr>
              <a:t>inconversos</a:t>
            </a:r>
            <a:r>
              <a:rPr lang="es-ES_tradnl" b="1" dirty="0">
                <a:solidFill>
                  <a:schemeClr val="tx1"/>
                </a:solidFill>
              </a:rPr>
              <a:t>) tienen que “preparar” la Cena del Señor.</a:t>
            </a:r>
          </a:p>
        </p:txBody>
      </p:sp>
      <p:sp>
        <p:nvSpPr>
          <p:cNvPr id="6" name="Rectangle 9"/>
          <p:cNvSpPr/>
          <p:nvPr/>
        </p:nvSpPr>
        <p:spPr>
          <a:xfrm>
            <a:off x="611560" y="3698448"/>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rgbClr val="000090"/>
                </a:solidFill>
              </a:rPr>
              <a:t>No</a:t>
            </a:r>
            <a:r>
              <a:rPr lang="en-US" b="1" dirty="0">
                <a:solidFill>
                  <a:schemeClr val="tx1"/>
                </a:solidFill>
              </a:rPr>
              <a:t> </a:t>
            </a:r>
            <a:r>
              <a:rPr lang="en-US" b="1" dirty="0" err="1">
                <a:solidFill>
                  <a:schemeClr val="tx1"/>
                </a:solidFill>
              </a:rPr>
              <a:t>es</a:t>
            </a:r>
            <a:r>
              <a:rPr lang="en-US" b="1" dirty="0">
                <a:solidFill>
                  <a:schemeClr val="tx1"/>
                </a:solidFill>
              </a:rPr>
              <a:t> </a:t>
            </a:r>
            <a:r>
              <a:rPr lang="en-US" b="1" dirty="0" err="1">
                <a:solidFill>
                  <a:srgbClr val="000090"/>
                </a:solidFill>
              </a:rPr>
              <a:t>mencionado</a:t>
            </a:r>
            <a:r>
              <a:rPr lang="en-US" b="1" dirty="0">
                <a:solidFill>
                  <a:schemeClr val="tx1"/>
                </a:solidFill>
              </a:rPr>
              <a:t> en </a:t>
            </a:r>
            <a:r>
              <a:rPr lang="en-US" b="1" dirty="0" err="1">
                <a:solidFill>
                  <a:schemeClr val="tx1"/>
                </a:solidFill>
              </a:rPr>
              <a:t>las</a:t>
            </a:r>
            <a:r>
              <a:rPr lang="en-US" b="1" dirty="0">
                <a:solidFill>
                  <a:schemeClr val="tx1"/>
                </a:solidFill>
              </a:rPr>
              <a:t> </a:t>
            </a:r>
            <a:r>
              <a:rPr lang="en-US" b="1" dirty="0" err="1">
                <a:solidFill>
                  <a:srgbClr val="000090"/>
                </a:solidFill>
              </a:rPr>
              <a:t>instrucciones</a:t>
            </a:r>
            <a:r>
              <a:rPr lang="en-US" b="1" dirty="0">
                <a:solidFill>
                  <a:schemeClr val="tx1"/>
                </a:solidFill>
              </a:rPr>
              <a:t> de Pablo. </a:t>
            </a:r>
            <a:endParaRPr lang="en-US" dirty="0"/>
          </a:p>
        </p:txBody>
      </p:sp>
      <p:sp>
        <p:nvSpPr>
          <p:cNvPr id="9" name="Rectangle 9"/>
          <p:cNvSpPr/>
          <p:nvPr/>
        </p:nvSpPr>
        <p:spPr>
          <a:xfrm>
            <a:off x="611560" y="2852936"/>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t>
            </a:r>
            <a:endParaRPr lang="en-US" sz="2400" b="1" dirty="0">
              <a:ln w="3175">
                <a:solidFill>
                  <a:schemeClr val="tx1"/>
                </a:solidFill>
              </a:ln>
              <a:solidFill>
                <a:srgbClr val="3366FF"/>
              </a:solidFill>
            </a:endParaRPr>
          </a:p>
          <a:p>
            <a:pPr lvl="1" fontAlgn="auto">
              <a:spcBef>
                <a:spcPts val="0"/>
              </a:spcBef>
              <a:spcAft>
                <a:spcPts val="0"/>
              </a:spcAft>
              <a:defRPr/>
            </a:pPr>
            <a:r>
              <a:rPr lang="en-US" b="1" dirty="0" err="1">
                <a:solidFill>
                  <a:schemeClr val="tx1"/>
                </a:solidFill>
              </a:rPr>
              <a:t>Otro</a:t>
            </a:r>
            <a:r>
              <a:rPr lang="en-US" b="1" dirty="0">
                <a:solidFill>
                  <a:schemeClr val="tx1"/>
                </a:solidFill>
              </a:rPr>
              <a:t> </a:t>
            </a:r>
            <a:r>
              <a:rPr lang="en-US" b="1" dirty="0" err="1">
                <a:solidFill>
                  <a:srgbClr val="000090"/>
                </a:solidFill>
              </a:rPr>
              <a:t>contexto</a:t>
            </a:r>
            <a:r>
              <a:rPr lang="en-US" b="1" dirty="0">
                <a:solidFill>
                  <a:schemeClr val="tx1"/>
                </a:solidFill>
              </a:rPr>
              <a:t>. </a:t>
            </a:r>
            <a:endParaRPr lang="en-US" dirty="0"/>
          </a:p>
        </p:txBody>
      </p:sp>
      <p:sp>
        <p:nvSpPr>
          <p:cNvPr id="8" name="Rectangle 7"/>
          <p:cNvSpPr>
            <a:spLocks noChangeArrowheads="1"/>
          </p:cNvSpPr>
          <p:nvPr/>
        </p:nvSpPr>
        <p:spPr bwMode="auto">
          <a:xfrm>
            <a:off x="323850" y="4941888"/>
            <a:ext cx="8569325" cy="922337"/>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FFFFFF"/>
                </a:solidFill>
              </a:rPr>
              <a:t>CONCLUSIÓN</a:t>
            </a:r>
            <a:endParaRPr lang="en-US" altLang="en-US">
              <a:solidFill>
                <a:srgbClr val="FFFFFF"/>
              </a:solidFill>
            </a:endParaRPr>
          </a:p>
          <a:p>
            <a:pPr lvl="1"/>
            <a:r>
              <a:rPr lang="en-US" altLang="en-US">
                <a:solidFill>
                  <a:srgbClr val="FFFFFF"/>
                </a:solidFill>
              </a:rPr>
              <a:t>Esta nueva doctrina es basada en textos bíblicos que se toman fuera de su contexto y que se mal interpretan.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edg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9"/>
          <p:cNvSpPr/>
          <p:nvPr/>
        </p:nvSpPr>
        <p:spPr>
          <a:xfrm>
            <a:off x="611560" y="1268760"/>
            <a:ext cx="8064896" cy="2554545"/>
          </a:xfrm>
          <a:prstGeom prst="rect">
            <a:avLst/>
          </a:prstGeom>
          <a:gradFill flip="none" rotWithShape="1">
            <a:gsLst>
              <a:gs pos="0">
                <a:schemeClr val="bg1">
                  <a:lumMod val="95000"/>
                  <a:alpha val="45000"/>
                </a:schemeClr>
              </a:gs>
              <a:gs pos="100000">
                <a:schemeClr val="tx1">
                  <a:lumMod val="65000"/>
                  <a:lumOff val="35000"/>
                  <a:alpha val="45000"/>
                </a:schemeClr>
              </a:gs>
            </a:gsLst>
            <a:path path="shape">
              <a:fillToRect l="50000" t="50000" r="50000" b="50000"/>
            </a:path>
            <a:tileRect/>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#4. </a:t>
            </a:r>
            <a:br>
              <a:rPr lang="es-ES_tradnl" sz="2400" b="1" dirty="0">
                <a:ln w="3175">
                  <a:solidFill>
                    <a:schemeClr val="tx1"/>
                  </a:solidFill>
                </a:ln>
                <a:solidFill>
                  <a:srgbClr val="FF0000"/>
                </a:solidFill>
              </a:rPr>
            </a:br>
            <a:endParaRPr lang="es-ES_tradnl" sz="2400" b="1" dirty="0">
              <a:ln w="3175">
                <a:solidFill>
                  <a:schemeClr val="tx1"/>
                </a:solidFill>
              </a:ln>
              <a:solidFill>
                <a:srgbClr val="FF0000"/>
              </a:solidFill>
            </a:endParaRPr>
          </a:p>
          <a:p>
            <a:pPr lvl="1" fontAlgn="auto">
              <a:spcBef>
                <a:spcPts val="0"/>
              </a:spcBef>
              <a:spcAft>
                <a:spcPts val="0"/>
              </a:spcAft>
              <a:defRPr/>
            </a:pPr>
            <a:r>
              <a:rPr lang="es-ES_tradnl" b="1" dirty="0">
                <a:solidFill>
                  <a:srgbClr val="008000"/>
                </a:solidFill>
              </a:rPr>
              <a:t>Debe</a:t>
            </a:r>
            <a:r>
              <a:rPr lang="es-ES_tradnl" b="1" dirty="0">
                <a:solidFill>
                  <a:schemeClr val="tx1"/>
                </a:solidFill>
              </a:rPr>
              <a:t> necesariamente </a:t>
            </a:r>
            <a:r>
              <a:rPr lang="es-ES_tradnl" b="1" dirty="0">
                <a:solidFill>
                  <a:srgbClr val="008000"/>
                </a:solidFill>
              </a:rPr>
              <a:t>ser</a:t>
            </a:r>
            <a:r>
              <a:rPr lang="es-ES_tradnl" b="1" dirty="0">
                <a:solidFill>
                  <a:schemeClr val="tx1"/>
                </a:solidFill>
              </a:rPr>
              <a:t> </a:t>
            </a:r>
            <a:r>
              <a:rPr lang="es-ES_tradnl" b="1" dirty="0">
                <a:solidFill>
                  <a:srgbClr val="008000"/>
                </a:solidFill>
              </a:rPr>
              <a:t>exprimida</a:t>
            </a:r>
            <a:r>
              <a:rPr lang="es-ES_tradnl" b="1" dirty="0">
                <a:solidFill>
                  <a:schemeClr val="tx1"/>
                </a:solidFill>
              </a:rPr>
              <a:t> la fruta de la uva para preparar el jugo de uva. </a:t>
            </a:r>
          </a:p>
          <a:p>
            <a:pPr fontAlgn="auto">
              <a:spcBef>
                <a:spcPts val="0"/>
              </a:spcBef>
              <a:spcAft>
                <a:spcPts val="0"/>
              </a:spcAft>
              <a:defRPr/>
            </a:pPr>
            <a:r>
              <a:rPr lang="en-US" dirty="0"/>
              <a:t>La </a:t>
            </a:r>
            <a:r>
              <a:rPr lang="en-US" dirty="0" err="1">
                <a:solidFill>
                  <a:srgbClr val="008000"/>
                </a:solidFill>
              </a:rPr>
              <a:t>sangre</a:t>
            </a:r>
            <a:r>
              <a:rPr lang="en-US" dirty="0"/>
              <a:t> de </a:t>
            </a:r>
            <a:r>
              <a:rPr lang="en-US" dirty="0" err="1"/>
              <a:t>cristo</a:t>
            </a:r>
            <a:r>
              <a:rPr lang="en-US" dirty="0"/>
              <a:t> </a:t>
            </a:r>
            <a:r>
              <a:rPr lang="en-US" dirty="0" err="1"/>
              <a:t>es</a:t>
            </a:r>
            <a:r>
              <a:rPr lang="en-US" dirty="0"/>
              <a:t> </a:t>
            </a:r>
            <a:r>
              <a:rPr lang="en-US" b="1" dirty="0" err="1">
                <a:solidFill>
                  <a:srgbClr val="008000"/>
                </a:solidFill>
              </a:rPr>
              <a:t>pura</a:t>
            </a:r>
            <a:r>
              <a:rPr lang="en-US" dirty="0"/>
              <a:t>. </a:t>
            </a:r>
            <a:r>
              <a:rPr lang="en-US" dirty="0" err="1"/>
              <a:t>Por</a:t>
            </a:r>
            <a:r>
              <a:rPr lang="en-US" dirty="0"/>
              <a:t> </a:t>
            </a:r>
            <a:r>
              <a:rPr lang="en-US" dirty="0" err="1"/>
              <a:t>eso</a:t>
            </a:r>
            <a:r>
              <a:rPr lang="en-US" dirty="0"/>
              <a:t>…</a:t>
            </a:r>
            <a:endParaRPr lang="en-US" sz="2000" dirty="0"/>
          </a:p>
          <a:p>
            <a:pPr marL="285750" indent="-285750" fontAlgn="auto">
              <a:spcBef>
                <a:spcPts val="0"/>
              </a:spcBef>
              <a:spcAft>
                <a:spcPts val="0"/>
              </a:spcAft>
              <a:buFont typeface="Arial"/>
              <a:buChar char="•"/>
              <a:defRPr/>
            </a:pPr>
            <a:r>
              <a:rPr lang="es-ES_tradnl" dirty="0"/>
              <a:t>Debemos </a:t>
            </a:r>
            <a:r>
              <a:rPr lang="es-ES_tradnl" dirty="0">
                <a:solidFill>
                  <a:srgbClr val="008000"/>
                </a:solidFill>
              </a:rPr>
              <a:t>exprimir</a:t>
            </a:r>
            <a:r>
              <a:rPr lang="es-ES_tradnl" dirty="0"/>
              <a:t> la uva para conseguir el jugo, y </a:t>
            </a:r>
            <a:endParaRPr lang="en-US" sz="2000" dirty="0"/>
          </a:p>
          <a:p>
            <a:pPr marL="285750" indent="-285750" fontAlgn="auto">
              <a:spcBef>
                <a:spcPts val="0"/>
              </a:spcBef>
              <a:spcAft>
                <a:spcPts val="0"/>
              </a:spcAft>
              <a:buFont typeface="Arial"/>
              <a:buChar char="•"/>
              <a:defRPr/>
            </a:pPr>
            <a:r>
              <a:rPr lang="es-ES_tradnl" dirty="0">
                <a:solidFill>
                  <a:srgbClr val="008000"/>
                </a:solidFill>
              </a:rPr>
              <a:t>No se puede comprar un botella </a:t>
            </a:r>
            <a:r>
              <a:rPr lang="es-ES_tradnl" dirty="0"/>
              <a:t>que contenga jugo de uva porque contiene más ingredientes y ya no es pura.</a:t>
            </a:r>
            <a:r>
              <a:rPr lang="en-US" dirty="0"/>
              <a:t> </a:t>
            </a:r>
            <a:endParaRPr lang="es-ES_tradnl" b="1" dirty="0">
              <a:solidFill>
                <a:schemeClr val="tx1"/>
              </a:solidFill>
            </a:endParaRPr>
          </a:p>
        </p:txBody>
      </p:sp>
      <p:sp>
        <p:nvSpPr>
          <p:cNvPr id="11" name="Rectangle 10"/>
          <p:cNvSpPr/>
          <p:nvPr/>
        </p:nvSpPr>
        <p:spPr>
          <a:xfrm>
            <a:off x="611560" y="4077072"/>
            <a:ext cx="3433212" cy="584776"/>
          </a:xfrm>
          <a:prstGeom prst="rect">
            <a:avLst/>
          </a:prstGeom>
        </p:spPr>
        <p:txBody>
          <a:bodyPr wrap="none">
            <a:spAutoFit/>
          </a:bodyPr>
          <a:lstStyle/>
          <a:p>
            <a:pPr fontAlgn="auto">
              <a:spcBef>
                <a:spcPts val="0"/>
              </a:spcBef>
              <a:spcAft>
                <a:spcPts val="0"/>
              </a:spcAft>
              <a:defRPr/>
            </a:pPr>
            <a:r>
              <a:rPr lang="es-ES_tradnl" sz="3200" b="1" i="1" dirty="0">
                <a:ln>
                  <a:solidFill>
                    <a:srgbClr val="000000"/>
                  </a:solidFill>
                </a:ln>
                <a:solidFill>
                  <a:srgbClr val="008000"/>
                </a:solidFill>
                <a:latin typeface="+mn-lt"/>
                <a:ea typeface="+mn-ea"/>
              </a:rPr>
              <a:t>Pasaje Principal</a:t>
            </a:r>
          </a:p>
        </p:txBody>
      </p:sp>
      <p:sp>
        <p:nvSpPr>
          <p:cNvPr id="12" name="Rectangle 11"/>
          <p:cNvSpPr/>
          <p:nvPr/>
        </p:nvSpPr>
        <p:spPr>
          <a:xfrm>
            <a:off x="971550" y="4710113"/>
            <a:ext cx="7704138" cy="369887"/>
          </a:xfrm>
          <a:prstGeom prst="rect">
            <a:avLst/>
          </a:prstGeom>
          <a:solidFill>
            <a:schemeClr val="bg1">
              <a:lumMod val="85000"/>
              <a:alpha val="45000"/>
            </a:schemeClr>
          </a:solidFill>
        </p:spPr>
        <p:txBody>
          <a:bodyPr>
            <a:spAutoFit/>
          </a:bodyPr>
          <a:lstStyle/>
          <a:p>
            <a:pPr fontAlgn="auto">
              <a:spcBef>
                <a:spcPts val="0"/>
              </a:spcBef>
              <a:spcAft>
                <a:spcPts val="0"/>
              </a:spcAft>
              <a:defRPr/>
            </a:pPr>
            <a:r>
              <a:rPr lang="es-ES_tradnl" b="1" dirty="0">
                <a:latin typeface="+mn-lt"/>
                <a:ea typeface="+mn-ea"/>
              </a:rPr>
              <a:t>No lo hay. </a:t>
            </a:r>
            <a:endParaRPr lang="en-US" dirty="0">
              <a:latin typeface="+mn-lt"/>
              <a:ea typeface="+mn-ea"/>
            </a:endParaRPr>
          </a:p>
        </p:txBody>
      </p:sp>
      <p:sp>
        <p:nvSpPr>
          <p:cNvPr id="6" name="Action Button: Custom 5">
            <a:hlinkClick r:id="rId3" action="ppaction://hlinksldjump" highlightClick="1"/>
          </p:cNvPr>
          <p:cNvSpPr>
            <a:spLocks noChangeArrowheads="1"/>
          </p:cNvSpPr>
          <p:nvPr/>
        </p:nvSpPr>
        <p:spPr bwMode="auto">
          <a:xfrm>
            <a:off x="34925" y="6103938"/>
            <a:ext cx="720725" cy="719137"/>
          </a:xfrm>
          <a:prstGeom prst="actionButtonBlank">
            <a:avLst/>
          </a:prstGeom>
          <a:blipFill dpi="0" rotWithShape="1">
            <a:blip r:embed="rId4">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p>
          <a:p>
            <a:pPr algn="ctr"/>
            <a:endParaRPr lang="en-US" altLang="en-US" sz="1600"/>
          </a:p>
          <a:p>
            <a:pPr algn="ctr"/>
            <a:r>
              <a:rPr lang="en-US" altLang="en-US" sz="1400" b="1"/>
              <a:t>Índice</a:t>
            </a:r>
          </a:p>
          <a:p>
            <a:pPr algn="ctr"/>
            <a:endParaRPr lang="en-US" altLang="en-US" sz="1400">
              <a:solidFill>
                <a:srgbClr val="FFFFFF"/>
              </a:solidFill>
            </a:endParaRPr>
          </a:p>
          <a:p>
            <a:pPr algn="ctr"/>
            <a:endParaRPr lang="en-US" altLang="en-US" sz="1600">
              <a:solidFill>
                <a:srgbClr val="FFFFFF"/>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outVertical)">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1196752"/>
            <a:ext cx="7920880"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No hay </a:t>
            </a:r>
            <a:r>
              <a:rPr lang="en-US" sz="2400" b="1" dirty="0" err="1">
                <a:solidFill>
                  <a:schemeClr val="tx1"/>
                </a:solidFill>
              </a:rPr>
              <a:t>tal</a:t>
            </a:r>
            <a:r>
              <a:rPr lang="en-US" sz="2400" b="1" dirty="0">
                <a:solidFill>
                  <a:schemeClr val="tx1"/>
                </a:solidFill>
              </a:rPr>
              <a:t> </a:t>
            </a:r>
            <a:r>
              <a:rPr lang="en-US" sz="2400" b="1" dirty="0" err="1">
                <a:solidFill>
                  <a:schemeClr val="tx1"/>
                </a:solidFill>
              </a:rPr>
              <a:t>frase</a:t>
            </a:r>
            <a:r>
              <a:rPr lang="en-US" sz="2400" b="1" dirty="0">
                <a:solidFill>
                  <a:schemeClr val="tx1"/>
                </a:solidFill>
              </a:rPr>
              <a:t>. </a:t>
            </a:r>
            <a:endParaRPr lang="en-US" sz="2400" dirty="0"/>
          </a:p>
        </p:txBody>
      </p:sp>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8" name="Rectangle 7"/>
          <p:cNvSpPr/>
          <p:nvPr/>
        </p:nvSpPr>
        <p:spPr>
          <a:xfrm>
            <a:off x="1476375" y="2195513"/>
            <a:ext cx="6119813" cy="369887"/>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La Biblia </a:t>
            </a:r>
            <a:r>
              <a:rPr lang="es-ES_tradnl" altLang="en-US" b="1" u="sng">
                <a:solidFill>
                  <a:srgbClr val="000090"/>
                </a:solidFill>
              </a:rPr>
              <a:t>no</a:t>
            </a:r>
            <a:r>
              <a:rPr lang="es-ES_tradnl" altLang="en-US" b="1">
                <a:solidFill>
                  <a:srgbClr val="000090"/>
                </a:solidFill>
              </a:rPr>
              <a:t> dice </a:t>
            </a:r>
            <a:r>
              <a:rPr lang="es-ES_tradnl" altLang="en-US" b="1"/>
              <a:t>que “la sangre” de Cristo es “pura.”</a:t>
            </a:r>
            <a:r>
              <a:rPr lang="en-US" altLang="ja-JP"/>
              <a:t> </a:t>
            </a:r>
            <a:endParaRPr lang="en-US" altLang="en-US"/>
          </a:p>
        </p:txBody>
      </p:sp>
      <p:sp>
        <p:nvSpPr>
          <p:cNvPr id="5" name="Rectangle 4"/>
          <p:cNvSpPr/>
          <p:nvPr/>
        </p:nvSpPr>
        <p:spPr>
          <a:xfrm>
            <a:off x="1908175" y="2708275"/>
            <a:ext cx="5327650" cy="3140075"/>
          </a:xfrm>
          <a:prstGeom prst="rect">
            <a:avLst/>
          </a:prstGeom>
          <a:gradFill flip="none" rotWithShape="1">
            <a:gsLst>
              <a:gs pos="1000">
                <a:srgbClr val="534948">
                  <a:alpha val="71000"/>
                </a:srgbClr>
              </a:gs>
              <a:gs pos="100000">
                <a:schemeClr val="bg2">
                  <a:lumMod val="40000"/>
                  <a:lumOff val="60000"/>
                  <a:alpha val="71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a:solidFill>
                  <a:schemeClr val="bg1"/>
                </a:solidFill>
              </a:rPr>
              <a:t>La Biblia dice que somos rescatados con </a:t>
            </a:r>
            <a:br>
              <a:rPr lang="es-ES_tradnl" altLang="en-US">
                <a:solidFill>
                  <a:schemeClr val="bg1"/>
                </a:solidFill>
              </a:rPr>
            </a:br>
            <a:r>
              <a:rPr lang="es-ES_tradnl" altLang="en-US">
                <a:solidFill>
                  <a:schemeClr val="bg1"/>
                </a:solidFill>
              </a:rPr>
              <a:t>“</a:t>
            </a:r>
            <a:r>
              <a:rPr lang="es-ES_tradnl" altLang="ja-JP">
                <a:solidFill>
                  <a:schemeClr val="bg1"/>
                </a:solidFill>
              </a:rPr>
              <a:t>la sangre </a:t>
            </a:r>
            <a:r>
              <a:rPr lang="es-ES_tradnl" altLang="ja-JP" b="1">
                <a:solidFill>
                  <a:srgbClr val="000090"/>
                </a:solidFill>
              </a:rPr>
              <a:t>preciosa</a:t>
            </a:r>
            <a:r>
              <a:rPr lang="es-ES_tradnl" altLang="ja-JP">
                <a:solidFill>
                  <a:srgbClr val="000090"/>
                </a:solidFill>
              </a:rPr>
              <a:t> </a:t>
            </a:r>
            <a:r>
              <a:rPr lang="es-ES_tradnl" altLang="ja-JP">
                <a:solidFill>
                  <a:schemeClr val="bg1"/>
                </a:solidFill>
              </a:rPr>
              <a:t>de Cristo, como de un cordero sin mancha y sin contaminación</a:t>
            </a:r>
            <a:r>
              <a:rPr lang="es-ES_tradnl" altLang="en-US">
                <a:solidFill>
                  <a:schemeClr val="bg1"/>
                </a:solidFill>
              </a:rPr>
              <a:t>”</a:t>
            </a:r>
            <a:r>
              <a:rPr lang="es-ES_tradnl" altLang="ja-JP">
                <a:solidFill>
                  <a:schemeClr val="bg1"/>
                </a:solidFill>
              </a:rPr>
              <a:t> </a:t>
            </a:r>
            <a:br>
              <a:rPr lang="es-ES_tradnl" altLang="ja-JP">
                <a:solidFill>
                  <a:schemeClr val="bg1"/>
                </a:solidFill>
              </a:rPr>
            </a:br>
            <a:r>
              <a:rPr lang="es-ES_tradnl" altLang="ja-JP">
                <a:solidFill>
                  <a:schemeClr val="bg1"/>
                </a:solidFill>
              </a:rPr>
              <a:t>(</a:t>
            </a:r>
            <a:r>
              <a:rPr lang="es-ES_tradnl" altLang="ja-JP" b="1">
                <a:solidFill>
                  <a:schemeClr val="bg1"/>
                </a:solidFill>
              </a:rPr>
              <a:t>1 Pedro 1:18-19</a:t>
            </a:r>
            <a:r>
              <a:rPr lang="es-ES_tradnl" altLang="ja-JP">
                <a:solidFill>
                  <a:schemeClr val="bg1"/>
                </a:solidFill>
              </a:rPr>
              <a:t>), es decir Jesús no pecó. </a:t>
            </a:r>
          </a:p>
          <a:p>
            <a:endParaRPr lang="es-ES_tradnl" altLang="en-US">
              <a:solidFill>
                <a:schemeClr val="bg1"/>
              </a:solidFill>
            </a:endParaRPr>
          </a:p>
          <a:p>
            <a:r>
              <a:rPr lang="es-ES_tradnl" altLang="en-US">
                <a:solidFill>
                  <a:schemeClr val="bg1"/>
                </a:solidFill>
              </a:rPr>
              <a:t>En este sentido Cristo (y su sangre) son puros, pero </a:t>
            </a:r>
            <a:r>
              <a:rPr lang="es-ES_tradnl" altLang="en-US">
                <a:solidFill>
                  <a:srgbClr val="000090"/>
                </a:solidFill>
              </a:rPr>
              <a:t>debe probarse según la Biblia </a:t>
            </a:r>
            <a:r>
              <a:rPr lang="es-ES_tradnl" altLang="en-US">
                <a:solidFill>
                  <a:schemeClr val="bg1"/>
                </a:solidFill>
              </a:rPr>
              <a:t>que por eso debemos necesariamente exprimir la fruta de la uva para conseguir el jugo de uva. </a:t>
            </a:r>
          </a:p>
          <a:p>
            <a:pPr algn="ctr"/>
            <a:endParaRPr lang="es-ES_tradnl" altLang="en-US" b="1">
              <a:solidFill>
                <a:schemeClr val="bg1"/>
              </a:solidFill>
            </a:endParaRPr>
          </a:p>
          <a:p>
            <a:pPr algn="ctr"/>
            <a:r>
              <a:rPr lang="es-ES_tradnl" altLang="en-US" b="1">
                <a:solidFill>
                  <a:srgbClr val="000090"/>
                </a:solidFill>
              </a:rPr>
              <a:t>El texto no sugiere eso. </a:t>
            </a:r>
            <a:endParaRPr lang="en-US" altLang="en-US" b="1">
              <a:solidFill>
                <a:srgbClr val="000090"/>
              </a:solidFill>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par>
                          <p:cTn id="15" fill="hold" nodeType="afterGroup">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arn(inVertical)">
                                      <p:cBhvr>
                                        <p:cTn id="18" dur="500"/>
                                        <p:tgtEl>
                                          <p:spTgt spid="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arn(inVertical)">
                                      <p:cBhvr>
                                        <p:cTn id="23" dur="500"/>
                                        <p:tgtEl>
                                          <p:spTgt spid="5">
                                            <p:txEl>
                                              <p:pRg st="2" end="2"/>
                                            </p:txEl>
                                          </p:spTgt>
                                        </p:tgtEl>
                                      </p:cBhvr>
                                    </p:animEffect>
                                  </p:childTnLst>
                                </p:cTn>
                              </p:par>
                            </p:childTnLst>
                          </p:cTn>
                        </p:par>
                        <p:par>
                          <p:cTn id="24" fill="hold" nodeType="afterGroup">
                            <p:stCondLst>
                              <p:cond delay="500"/>
                            </p:stCondLst>
                            <p:childTnLst>
                              <p:par>
                                <p:cTn id="25" presetID="16" presetClass="entr" presetSubtype="21" fill="hold" grpId="0"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1196752"/>
            <a:ext cx="7920880"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No hay </a:t>
            </a:r>
            <a:r>
              <a:rPr lang="en-US" sz="2400" b="1" dirty="0" err="1">
                <a:solidFill>
                  <a:schemeClr val="tx1"/>
                </a:solidFill>
              </a:rPr>
              <a:t>texto</a:t>
            </a:r>
            <a:r>
              <a:rPr lang="en-US" sz="2400" b="1" dirty="0">
                <a:solidFill>
                  <a:schemeClr val="tx1"/>
                </a:solidFill>
              </a:rPr>
              <a:t> de </a:t>
            </a:r>
            <a:r>
              <a:rPr lang="en-US" sz="2400" b="1" dirty="0" err="1">
                <a:solidFill>
                  <a:schemeClr val="tx1"/>
                </a:solidFill>
              </a:rPr>
              <a:t>prueba</a:t>
            </a:r>
            <a:r>
              <a:rPr lang="en-US" sz="2400" b="1" dirty="0">
                <a:solidFill>
                  <a:schemeClr val="tx1"/>
                </a:solidFill>
              </a:rPr>
              <a:t>. </a:t>
            </a:r>
            <a:endParaRPr lang="en-US" sz="2400" dirty="0"/>
          </a:p>
        </p:txBody>
      </p:sp>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4"/>
          <p:cNvSpPr/>
          <p:nvPr/>
        </p:nvSpPr>
        <p:spPr>
          <a:xfrm>
            <a:off x="1476375" y="2276475"/>
            <a:ext cx="6551613" cy="3416300"/>
          </a:xfrm>
          <a:prstGeom prst="rect">
            <a:avLst/>
          </a:prstGeom>
          <a:gradFill flip="none" rotWithShape="1">
            <a:gsLst>
              <a:gs pos="1000">
                <a:srgbClr val="534948">
                  <a:alpha val="71000"/>
                </a:srgbClr>
              </a:gs>
              <a:gs pos="100000">
                <a:schemeClr val="bg2">
                  <a:lumMod val="40000"/>
                  <a:lumOff val="60000"/>
                  <a:alpha val="71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sz="2400"/>
              <a:t>La doctrina </a:t>
            </a:r>
            <a:r>
              <a:rPr lang="es-ES_tradnl" altLang="en-US" sz="2400" b="1">
                <a:solidFill>
                  <a:schemeClr val="bg1"/>
                </a:solidFill>
              </a:rPr>
              <a:t>supone</a:t>
            </a:r>
            <a:r>
              <a:rPr lang="es-ES_tradnl" altLang="en-US" sz="2400">
                <a:solidFill>
                  <a:schemeClr val="bg1"/>
                </a:solidFill>
              </a:rPr>
              <a:t> </a:t>
            </a:r>
            <a:r>
              <a:rPr lang="es-ES_tradnl" altLang="en-US" sz="2400"/>
              <a:t>que no se puede comprar </a:t>
            </a:r>
            <a:br>
              <a:rPr lang="es-ES_tradnl" altLang="en-US" sz="2400"/>
            </a:br>
            <a:r>
              <a:rPr lang="es-ES_tradnl" altLang="en-US" sz="2400"/>
              <a:t>un botella que contenga jugo de uva </a:t>
            </a:r>
            <a:r>
              <a:rPr lang="es-ES_tradnl" altLang="en-US" sz="2400" b="1">
                <a:solidFill>
                  <a:srgbClr val="FFFFFF"/>
                </a:solidFill>
              </a:rPr>
              <a:t>porque</a:t>
            </a:r>
            <a:r>
              <a:rPr lang="es-ES_tradnl" altLang="en-US" sz="2400"/>
              <a:t> </a:t>
            </a:r>
            <a:r>
              <a:rPr lang="es-ES_tradnl" altLang="en-US" sz="2400" b="1">
                <a:solidFill>
                  <a:schemeClr val="bg1"/>
                </a:solidFill>
              </a:rPr>
              <a:t>contiene</a:t>
            </a:r>
            <a:r>
              <a:rPr lang="es-ES_tradnl" altLang="en-US" sz="2400"/>
              <a:t> </a:t>
            </a:r>
            <a:r>
              <a:rPr lang="es-ES_tradnl" altLang="en-US" sz="2400" b="1">
                <a:solidFill>
                  <a:schemeClr val="bg1"/>
                </a:solidFill>
              </a:rPr>
              <a:t>otros ingredientes </a:t>
            </a:r>
            <a:r>
              <a:rPr lang="es-ES_tradnl" altLang="en-US" sz="2400"/>
              <a:t>más. </a:t>
            </a:r>
          </a:p>
          <a:p>
            <a:endParaRPr lang="es-ES_tradnl" altLang="en-US" sz="2400"/>
          </a:p>
          <a:p>
            <a:pPr algn="ctr"/>
            <a:r>
              <a:rPr lang="es-ES_tradnl" altLang="en-US" sz="2400" b="1" i="1">
                <a:solidFill>
                  <a:srgbClr val="000090"/>
                </a:solidFill>
              </a:rPr>
              <a:t>¿Donde está el texto de prueba? </a:t>
            </a:r>
          </a:p>
          <a:p>
            <a:pPr algn="ctr"/>
            <a:endParaRPr lang="es-ES_tradnl" altLang="en-US" sz="2400" b="1" i="1"/>
          </a:p>
          <a:p>
            <a:r>
              <a:rPr lang="es-ES_tradnl" altLang="en-US" sz="2400"/>
              <a:t>Jesús ni el apóstol Pablo impusieron sobre los cristianos </a:t>
            </a:r>
            <a:r>
              <a:rPr lang="es-ES_tradnl" altLang="en-US" sz="2400" b="1">
                <a:solidFill>
                  <a:srgbClr val="000090"/>
                </a:solidFill>
              </a:rPr>
              <a:t>la forma de conseguir </a:t>
            </a:r>
            <a:r>
              <a:rPr lang="es-ES_tradnl" altLang="en-US" sz="2400"/>
              <a:t>– o de quién conseguir, o que rasgos tiene – el jugo de uva.</a:t>
            </a:r>
            <a:endParaRPr lang="en-US" altLang="en-US" sz="240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arn(inVertical)">
                                      <p:cBhvr>
                                        <p:cTn id="11" dur="500"/>
                                        <p:tgtEl>
                                          <p:spTgt spid="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barn(inVertical)">
                                      <p:cBhvr>
                                        <p:cTn id="16" dur="500"/>
                                        <p:tgtEl>
                                          <p:spTgt spid="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1196752"/>
            <a:ext cx="7920880"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¿No </a:t>
            </a:r>
            <a:r>
              <a:rPr lang="en-US" sz="2400" b="1" dirty="0" err="1">
                <a:solidFill>
                  <a:schemeClr val="tx1"/>
                </a:solidFill>
              </a:rPr>
              <a:t>es</a:t>
            </a:r>
            <a:r>
              <a:rPr lang="en-US" sz="2400" b="1" dirty="0">
                <a:solidFill>
                  <a:schemeClr val="tx1"/>
                </a:solidFill>
              </a:rPr>
              <a:t> </a:t>
            </a:r>
            <a:r>
              <a:rPr lang="en-US" sz="2400" b="1" dirty="0" err="1">
                <a:solidFill>
                  <a:schemeClr val="tx1"/>
                </a:solidFill>
              </a:rPr>
              <a:t>jugo</a:t>
            </a:r>
            <a:r>
              <a:rPr lang="en-US" sz="2400" b="1" dirty="0">
                <a:solidFill>
                  <a:schemeClr val="tx1"/>
                </a:solidFill>
              </a:rPr>
              <a:t>? </a:t>
            </a:r>
            <a:endParaRPr lang="en-US" sz="2400" dirty="0"/>
          </a:p>
        </p:txBody>
      </p:sp>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4"/>
          <p:cNvSpPr/>
          <p:nvPr/>
        </p:nvSpPr>
        <p:spPr>
          <a:xfrm>
            <a:off x="395288" y="2133600"/>
            <a:ext cx="8424862" cy="1660525"/>
          </a:xfrm>
          <a:prstGeom prst="rect">
            <a:avLst/>
          </a:prstGeom>
          <a:gradFill flip="none" rotWithShape="1">
            <a:gsLst>
              <a:gs pos="1000">
                <a:srgbClr val="534948">
                  <a:alpha val="71000"/>
                </a:srgbClr>
              </a:gs>
              <a:gs pos="100000">
                <a:schemeClr val="bg2">
                  <a:lumMod val="40000"/>
                  <a:lumOff val="60000"/>
                  <a:alpha val="71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b="1" i="1">
                <a:solidFill>
                  <a:srgbClr val="000090"/>
                </a:solidFill>
              </a:rPr>
              <a:t>Un ejemplo</a:t>
            </a:r>
            <a:r>
              <a:rPr lang="es-ES_tradnl" altLang="en-US" b="1">
                <a:solidFill>
                  <a:srgbClr val="000090"/>
                </a:solidFill>
              </a:rPr>
              <a:t>: </a:t>
            </a:r>
            <a:r>
              <a:rPr lang="es-ES_tradnl" altLang="en-US"/>
              <a:t>Si cuando adquiere una </a:t>
            </a:r>
            <a:r>
              <a:rPr lang="es-ES_tradnl" altLang="en-US" b="1"/>
              <a:t>botella</a:t>
            </a:r>
            <a:r>
              <a:rPr lang="es-ES_tradnl" altLang="en-US"/>
              <a:t> </a:t>
            </a:r>
            <a:r>
              <a:rPr lang="es-ES_tradnl" altLang="en-US" b="1"/>
              <a:t>de</a:t>
            </a:r>
            <a:r>
              <a:rPr lang="es-ES_tradnl" altLang="en-US"/>
              <a:t> </a:t>
            </a:r>
            <a:r>
              <a:rPr lang="es-ES_tradnl" altLang="en-US" b="1"/>
              <a:t>agua</a:t>
            </a:r>
            <a:r>
              <a:rPr lang="es-ES_tradnl" altLang="en-US"/>
              <a:t> y la toma, </a:t>
            </a:r>
            <a:br>
              <a:rPr lang="es-ES_tradnl" altLang="en-US"/>
            </a:br>
            <a:r>
              <a:rPr lang="es-ES_tradnl" altLang="en-US"/>
              <a:t>¿</a:t>
            </a:r>
            <a:r>
              <a:rPr lang="es-ES_tradnl" altLang="en-US" b="1">
                <a:solidFill>
                  <a:srgbClr val="000090"/>
                </a:solidFill>
              </a:rPr>
              <a:t>no está tomando agua </a:t>
            </a:r>
            <a:r>
              <a:rPr lang="es-ES_tradnl" altLang="en-US"/>
              <a:t>porque en la etiqueta muestra otros ingredientes? </a:t>
            </a:r>
          </a:p>
          <a:p>
            <a:endParaRPr lang="es-ES_tradnl" altLang="en-US" sz="1200"/>
          </a:p>
          <a:p>
            <a:r>
              <a:rPr lang="es-ES_tradnl" altLang="en-US" b="1" i="1">
                <a:solidFill>
                  <a:srgbClr val="000090"/>
                </a:solidFill>
              </a:rPr>
              <a:t>Otro ejemplo</a:t>
            </a:r>
            <a:r>
              <a:rPr lang="es-ES_tradnl" altLang="en-US" b="1">
                <a:solidFill>
                  <a:srgbClr val="000090"/>
                </a:solidFill>
              </a:rPr>
              <a:t>: </a:t>
            </a:r>
            <a:r>
              <a:rPr lang="es-ES_tradnl" altLang="en-US"/>
              <a:t>Cuando abre </a:t>
            </a:r>
            <a:r>
              <a:rPr lang="es-ES_tradnl" altLang="en-US" b="1"/>
              <a:t>el grifo</a:t>
            </a:r>
            <a:r>
              <a:rPr lang="es-ES_tradnl" altLang="en-US"/>
              <a:t> de agua </a:t>
            </a:r>
            <a:r>
              <a:rPr lang="es-ES_tradnl" altLang="en-US" b="1"/>
              <a:t>en su casa</a:t>
            </a:r>
            <a:r>
              <a:rPr lang="es-ES_tradnl" altLang="en-US"/>
              <a:t> </a:t>
            </a:r>
            <a:r>
              <a:rPr lang="es-ES_tradnl" altLang="en-US" b="1" i="1">
                <a:solidFill>
                  <a:srgbClr val="000090"/>
                </a:solidFill>
              </a:rPr>
              <a:t>¿ya no es agua</a:t>
            </a:r>
            <a:r>
              <a:rPr lang="es-ES_tradnl" altLang="en-US"/>
              <a:t> lo que cae porque en los depósitos principales de agua de la ciudad en su proceso colocan otros ingredientes antes de enviarles a las casas de la ciudad? </a:t>
            </a:r>
          </a:p>
        </p:txBody>
      </p:sp>
      <p:grpSp>
        <p:nvGrpSpPr>
          <p:cNvPr id="3" name="Group 2"/>
          <p:cNvGrpSpPr>
            <a:grpSpLocks/>
          </p:cNvGrpSpPr>
          <p:nvPr/>
        </p:nvGrpSpPr>
        <p:grpSpPr bwMode="auto">
          <a:xfrm>
            <a:off x="755650" y="3802063"/>
            <a:ext cx="7583488" cy="3011487"/>
            <a:chOff x="755576" y="3801889"/>
            <a:chExt cx="7583516" cy="3011487"/>
          </a:xfrm>
        </p:grpSpPr>
        <p:pic>
          <p:nvPicPr>
            <p:cNvPr id="6" name="Picture 2" descr="C:\Documents and Settings\David Quinatoa\Escritorio\Nueva carpeta\PB030198.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55576" y="3884442"/>
              <a:ext cx="3357586" cy="2928934"/>
            </a:xfrm>
            <a:prstGeom prst="rect">
              <a:avLst/>
            </a:prstGeom>
            <a:ln>
              <a:noFill/>
            </a:ln>
            <a:effectLst>
              <a:softEdge rad="127000"/>
            </a:effectLst>
            <a:scene3d>
              <a:camera prst="perspectiveRight"/>
              <a:lightRig rig="threePt" dir="t"/>
            </a:scene3d>
          </p:spPr>
        </p:pic>
        <p:sp>
          <p:nvSpPr>
            <p:cNvPr id="7" name="16 CuadroTexto"/>
            <p:cNvSpPr txBox="1"/>
            <p:nvPr/>
          </p:nvSpPr>
          <p:spPr>
            <a:xfrm>
              <a:off x="2905868" y="3884443"/>
              <a:ext cx="1649344" cy="1569660"/>
            </a:xfrm>
            <a:prstGeom prst="rect">
              <a:avLst/>
            </a:prstGeom>
          </p:spPr>
          <p:style>
            <a:lnRef idx="1">
              <a:schemeClr val="accent4"/>
            </a:lnRef>
            <a:fillRef idx="3">
              <a:schemeClr val="accent4"/>
            </a:fillRef>
            <a:effectRef idx="2">
              <a:schemeClr val="accent4"/>
            </a:effectRef>
            <a:fontRef idx="minor">
              <a:schemeClr val="lt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s-ES" sz="3200" b="1" dirty="0">
                  <a:ln w="11430"/>
                  <a:solidFill>
                    <a:schemeClr val="bg1"/>
                  </a:solidFill>
                  <a:effectLst>
                    <a:outerShdw blurRad="38100" dist="38100" dir="2700000" algn="tl">
                      <a:srgbClr val="000000">
                        <a:alpha val="43137"/>
                      </a:srgbClr>
                    </a:outerShdw>
                  </a:effectLst>
                </a:rPr>
                <a:t>¿YA NO ES AGUA?</a:t>
              </a:r>
            </a:p>
          </p:txBody>
        </p:sp>
        <p:pic>
          <p:nvPicPr>
            <p:cNvPr id="38923" name="Picture 2" descr="C:\Documents and Settings\Usuario\Mis documentos\Mis imágenes\botel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7542" y="3801889"/>
              <a:ext cx="3511550" cy="2797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11 Conector recto de flecha"/>
            <p:cNvCxnSpPr/>
            <p:nvPr/>
          </p:nvCxnSpPr>
          <p:spPr>
            <a:xfrm rot="10800000" flipV="1">
              <a:off x="2419282" y="5617989"/>
              <a:ext cx="857253" cy="214312"/>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24 Conector recto de flecha"/>
            <p:cNvCxnSpPr/>
            <p:nvPr/>
          </p:nvCxnSpPr>
          <p:spPr>
            <a:xfrm>
              <a:off x="3347974" y="5616401"/>
              <a:ext cx="1577981" cy="0"/>
            </a:xfrm>
            <a:prstGeom prst="straightConnector1">
              <a:avLst/>
            </a:prstGeom>
            <a:ln w="66675"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rot="20330934">
            <a:off x="1562582" y="4396484"/>
            <a:ext cx="6169010" cy="1200329"/>
          </a:xfrm>
          <a:prstGeom prst="rect">
            <a:avLst/>
          </a:prstGeom>
          <a:gradFill flip="none" rotWithShape="1">
            <a:gsLst>
              <a:gs pos="1000">
                <a:schemeClr val="bg1">
                  <a:alpha val="94000"/>
                </a:schemeClr>
              </a:gs>
              <a:gs pos="100000">
                <a:schemeClr val="bg2">
                  <a:lumMod val="40000"/>
                  <a:lumOff val="60000"/>
                  <a:alpha val="71000"/>
                </a:schemeClr>
              </a:gs>
            </a:gsLst>
            <a:lin ang="0" scaled="1"/>
            <a:tileRect/>
          </a:gra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r>
              <a:rPr lang="es-ES_tradnl" altLang="en-US" sz="3600" b="1" i="1">
                <a:solidFill>
                  <a:srgbClr val="000090"/>
                </a:solidFill>
              </a:rPr>
              <a:t>¿Ya no es jugo de uva porque tiene persevantes?</a:t>
            </a:r>
            <a:endParaRPr lang="en-US" altLang="en-US" sz="3600">
              <a:solidFill>
                <a:srgbClr val="000090"/>
              </a:solidFill>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strVal val="#ppt_w*0.70"/>
                                          </p:val>
                                        </p:tav>
                                        <p:tav tm="100000">
                                          <p:val>
                                            <p:strVal val="#ppt_w"/>
                                          </p:val>
                                        </p:tav>
                                      </p:tavLst>
                                    </p:anim>
                                    <p:anim calcmode="lin" valueType="num">
                                      <p:cBhvr>
                                        <p:cTn id="23" dur="1000" fill="hold"/>
                                        <p:tgtEl>
                                          <p:spTgt spid="3"/>
                                        </p:tgtEl>
                                        <p:attrNameLst>
                                          <p:attrName>ppt_h</p:attrName>
                                        </p:attrNameLst>
                                      </p:cBhvr>
                                      <p:tavLst>
                                        <p:tav tm="0">
                                          <p:val>
                                            <p:strVal val="#ppt_h"/>
                                          </p:val>
                                        </p:tav>
                                        <p:tav tm="100000">
                                          <p:val>
                                            <p:strVal val="#ppt_h"/>
                                          </p:val>
                                        </p:tav>
                                      </p:tavLst>
                                    </p:anim>
                                    <p:animEffect transition="in" filter="fade">
                                      <p:cBhvr>
                                        <p:cTn id="24" dur="10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xit" presetSubtype="0" fill="hold" nodeType="clickEffect">
                                  <p:stCondLst>
                                    <p:cond delay="0"/>
                                  </p:stCondLst>
                                  <p:childTnLst>
                                    <p:animEffect transition="out" filter="dissolv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par>
                          <p:cTn id="30" fill="hold" nodeType="afterGroup">
                            <p:stCondLst>
                              <p:cond delay="500"/>
                            </p:stCondLst>
                            <p:childTnLst>
                              <p:par>
                                <p:cTn id="31" presetID="49" presetClass="entr" presetSubtype="0" decel="100000"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9" name="Picture 2" descr="http://www.jardineria.pro/wp-content/uploads/2008/07/11vid.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782886" y="116632"/>
            <a:ext cx="3677546" cy="494063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 name="Rectángulo 1"/>
          <p:cNvSpPr/>
          <p:nvPr/>
        </p:nvSpPr>
        <p:spPr>
          <a:xfrm>
            <a:off x="1691680" y="171829"/>
            <a:ext cx="5760640" cy="584776"/>
          </a:xfrm>
          <a:prstGeom prst="rect">
            <a:avLst/>
          </a:prstGeom>
        </p:spPr>
        <p:txBody>
          <a:bodyPr>
            <a:spAutoFit/>
          </a:bodyPr>
          <a:lstStyle/>
          <a:p>
            <a:pPr algn="ctr" fontAlgn="auto">
              <a:spcBef>
                <a:spcPts val="0"/>
              </a:spcBef>
              <a:spcAft>
                <a:spcPts val="0"/>
              </a:spcAft>
              <a:defRPr/>
            </a:pPr>
            <a:r>
              <a:rPr lang="es-EC" sz="3200" b="1" dirty="0">
                <a:solidFill>
                  <a:srgbClr val="003333"/>
                </a:solidFill>
                <a:effectLst>
                  <a:glow rad="228600">
                    <a:srgbClr val="FFFFFF"/>
                  </a:glow>
                </a:effectLst>
                <a:latin typeface="Verdana" panose="020B0604030504040204" pitchFamily="34" charset="0"/>
                <a:ea typeface="+mn-ea"/>
              </a:rPr>
              <a:t>EL CULTIVO DE LA UVA</a:t>
            </a:r>
            <a:endParaRPr lang="es-EC" sz="3200" dirty="0">
              <a:effectLst>
                <a:glow rad="228600">
                  <a:srgbClr val="FFFFFF"/>
                </a:glow>
              </a:effectLst>
              <a:latin typeface="+mn-lt"/>
              <a:ea typeface="+mn-ea"/>
            </a:endParaRPr>
          </a:p>
        </p:txBody>
      </p:sp>
      <p:sp>
        <p:nvSpPr>
          <p:cNvPr id="12" name="9 CuadroTexto"/>
          <p:cNvSpPr txBox="1">
            <a:spLocks noChangeArrowheads="1"/>
          </p:cNvSpPr>
          <p:nvPr/>
        </p:nvSpPr>
        <p:spPr bwMode="auto">
          <a:xfrm>
            <a:off x="303213" y="908050"/>
            <a:ext cx="8516937"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sz="2000">
                <a:solidFill>
                  <a:schemeClr val="bg1"/>
                </a:solidFill>
              </a:rPr>
              <a:t>Cuando alguien compra uvas, ¿no se usa productos químicos permitidos para el grosor de la planta, del fruto, para combatir las plagas, etc.? Los hongos pueden anidar en los restos de viejas raíces y dar lugar a infecciones y daños en las jóvenes estacas. En todos los viñedos están presentes también las virosis. El vehículo de transmisión de las virosis a las nuevas estacas lo constituyen las viejas raíces, que pueden permanecer en el terreno perfectamente vivas durante más de un año y una vez muertas dejan residuos dañinos durante bastantes años.</a:t>
            </a:r>
            <a:endParaRPr lang="en-US" altLang="en-US" sz="2000">
              <a:solidFill>
                <a:schemeClr val="bg1"/>
              </a:solidFill>
            </a:endParaRPr>
          </a:p>
          <a:p>
            <a:r>
              <a:rPr lang="es-ES_tradnl" altLang="en-US" sz="2000">
                <a:solidFill>
                  <a:schemeClr val="bg1"/>
                </a:solidFill>
              </a:rPr>
              <a:t> </a:t>
            </a:r>
            <a:endParaRPr lang="en-US" altLang="en-US" sz="2000">
              <a:solidFill>
                <a:schemeClr val="bg1"/>
              </a:solidFill>
            </a:endParaRPr>
          </a:p>
          <a:p>
            <a:r>
              <a:rPr lang="es-ES_tradnl" altLang="en-US" sz="2000">
                <a:solidFill>
                  <a:schemeClr val="bg1"/>
                </a:solidFill>
              </a:rPr>
              <a:t>Una buena práctica es la fumigación del terreno. Ésta es obligatoria para las instalaciones de material de propagación, sea la que sea la presencia de nematodos o virosis. </a:t>
            </a:r>
            <a:br>
              <a:rPr lang="es-ES_tradnl" altLang="en-US" sz="2000">
                <a:solidFill>
                  <a:schemeClr val="bg1"/>
                </a:solidFill>
              </a:rPr>
            </a:br>
            <a:endParaRPr lang="es-ES_tradnl" altLang="en-US" sz="2000">
              <a:solidFill>
                <a:schemeClr val="bg1"/>
              </a:solidFill>
            </a:endParaRPr>
          </a:p>
          <a:p>
            <a:r>
              <a:rPr lang="es-ES_tradnl" altLang="en-US" sz="2000">
                <a:solidFill>
                  <a:schemeClr val="bg1"/>
                </a:solidFill>
              </a:rPr>
              <a:t>Se usan fumigantes de tipo y fórmula diversa (dicloropropano-dicloropropeno o dibromometano), en forma líquida o granular. Algunos tienen sólo acción nematicida, otros actúan también sobre las plantas, ante todo matando las viejas raíces de la vid y también como fungicidas. </a:t>
            </a:r>
            <a:r>
              <a:rPr lang="en-US" altLang="en-US" sz="2000">
                <a:solidFill>
                  <a:schemeClr val="bg1"/>
                </a:solidFill>
              </a:rPr>
              <a:t> </a:t>
            </a:r>
            <a:endParaRPr lang="es-ES" altLang="en-US" sz="2000" b="1">
              <a:solidFill>
                <a:schemeClr val="bg1"/>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9"/>
                                        </p:tgtEl>
                                        <p:attrNameLst>
                                          <p:attrName>style.opacity</p:attrName>
                                        </p:attrNameLst>
                                      </p:cBhvr>
                                      <p:to>
                                        <p:strVal val="0.5"/>
                                      </p:to>
                                    </p:set>
                                    <p:animEffect filter="image" prLst="opacity: 0.5">
                                      <p:cBhvr rctx="IE">
                                        <p:cTn id="7" dur="indefinite"/>
                                        <p:tgtEl>
                                          <p:spTgt spid="9"/>
                                        </p:tgtEl>
                                      </p:cBhvr>
                                    </p:animEffect>
                                  </p:childTnLst>
                                </p:cTn>
                              </p:par>
                            </p:childTnLst>
                          </p:cTn>
                        </p:par>
                        <p:par>
                          <p:cTn id="8" fill="hold" nodeType="afterGroup">
                            <p:stCondLst>
                              <p:cond delay="0"/>
                            </p:stCondLst>
                            <p:childTnLst>
                              <p:par>
                                <p:cTn id="9" presetID="53" presetClass="entr" presetSubtype="16"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12">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2">
                                            <p:txEl>
                                              <p:pRg st="2" end="2"/>
                                            </p:txEl>
                                          </p:spTgt>
                                        </p:tgtEl>
                                        <p:attrNameLst>
                                          <p:attrName>style.visibility</p:attrName>
                                        </p:attrNameLst>
                                      </p:cBhvr>
                                      <p:to>
                                        <p:strVal val="visible"/>
                                      </p:to>
                                    </p:set>
                                    <p:anim calcmode="lin" valueType="num">
                                      <p:cBhvr>
                                        <p:cTn id="18"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20" dur="1000"/>
                                        <p:tgtEl>
                                          <p:spTgt spid="12">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p:cTn id="25" dur="10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27" dur="1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9"/>
          <p:cNvSpPr/>
          <p:nvPr/>
        </p:nvSpPr>
        <p:spPr>
          <a:xfrm>
            <a:off x="611560" y="1268760"/>
            <a:ext cx="8064896" cy="1015663"/>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#4. </a:t>
            </a:r>
          </a:p>
          <a:p>
            <a:pPr lvl="1" fontAlgn="auto">
              <a:spcBef>
                <a:spcPts val="0"/>
              </a:spcBef>
              <a:spcAft>
                <a:spcPts val="0"/>
              </a:spcAft>
              <a:defRPr/>
            </a:pPr>
            <a:r>
              <a:rPr lang="es-ES_tradnl" b="1" dirty="0">
                <a:solidFill>
                  <a:schemeClr val="tx1"/>
                </a:solidFill>
              </a:rPr>
              <a:t>Debe necesariamente ser exprimida la fruta de la uva para preparar el jugo de uva. </a:t>
            </a:r>
          </a:p>
        </p:txBody>
      </p:sp>
      <p:sp>
        <p:nvSpPr>
          <p:cNvPr id="6" name="Rectangle 9"/>
          <p:cNvSpPr/>
          <p:nvPr/>
        </p:nvSpPr>
        <p:spPr>
          <a:xfrm>
            <a:off x="611560" y="3626440"/>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rgbClr val="000090"/>
                </a:solidFill>
              </a:rPr>
              <a:t>No hay </a:t>
            </a:r>
            <a:r>
              <a:rPr lang="en-US" b="1" dirty="0" err="1">
                <a:solidFill>
                  <a:srgbClr val="000090"/>
                </a:solidFill>
              </a:rPr>
              <a:t>texto</a:t>
            </a:r>
            <a:r>
              <a:rPr lang="en-US" b="1" dirty="0">
                <a:solidFill>
                  <a:srgbClr val="000090"/>
                </a:solidFill>
              </a:rPr>
              <a:t> </a:t>
            </a:r>
            <a:r>
              <a:rPr lang="en-US" b="1" dirty="0">
                <a:solidFill>
                  <a:schemeClr val="tx1"/>
                </a:solidFill>
              </a:rPr>
              <a:t>de </a:t>
            </a:r>
            <a:r>
              <a:rPr lang="en-US" b="1" dirty="0" err="1">
                <a:solidFill>
                  <a:schemeClr val="tx1"/>
                </a:solidFill>
              </a:rPr>
              <a:t>prueba</a:t>
            </a:r>
            <a:r>
              <a:rPr lang="en-US" b="1" dirty="0">
                <a:solidFill>
                  <a:schemeClr val="tx1"/>
                </a:solidFill>
              </a:rPr>
              <a:t>. </a:t>
            </a:r>
            <a:endParaRPr lang="en-US" dirty="0"/>
          </a:p>
        </p:txBody>
      </p:sp>
      <p:sp>
        <p:nvSpPr>
          <p:cNvPr id="9" name="Rectangle 9"/>
          <p:cNvSpPr/>
          <p:nvPr/>
        </p:nvSpPr>
        <p:spPr>
          <a:xfrm>
            <a:off x="611560" y="2780928"/>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rgbClr val="000090"/>
                </a:solidFill>
              </a:rPr>
              <a:t>No hay </a:t>
            </a:r>
            <a:r>
              <a:rPr lang="en-US" b="1" dirty="0" err="1">
                <a:solidFill>
                  <a:schemeClr val="tx1"/>
                </a:solidFill>
              </a:rPr>
              <a:t>tal</a:t>
            </a:r>
            <a:r>
              <a:rPr lang="en-US" b="1" dirty="0">
                <a:solidFill>
                  <a:schemeClr val="tx1"/>
                </a:solidFill>
              </a:rPr>
              <a:t> </a:t>
            </a:r>
            <a:r>
              <a:rPr lang="en-US" b="1" dirty="0" err="1">
                <a:solidFill>
                  <a:srgbClr val="000090"/>
                </a:solidFill>
              </a:rPr>
              <a:t>frase</a:t>
            </a:r>
            <a:r>
              <a:rPr lang="en-US" b="1" dirty="0">
                <a:solidFill>
                  <a:schemeClr val="tx1"/>
                </a:solidFill>
              </a:rPr>
              <a:t>. </a:t>
            </a:r>
            <a:endParaRPr lang="en-US" dirty="0"/>
          </a:p>
        </p:txBody>
      </p:sp>
      <p:sp>
        <p:nvSpPr>
          <p:cNvPr id="8" name="Rectangle 7"/>
          <p:cNvSpPr>
            <a:spLocks noChangeArrowheads="1"/>
          </p:cNvSpPr>
          <p:nvPr/>
        </p:nvSpPr>
        <p:spPr bwMode="auto">
          <a:xfrm>
            <a:off x="323850" y="5662613"/>
            <a:ext cx="8569325" cy="646112"/>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FFFFFF"/>
                </a:solidFill>
              </a:rPr>
              <a:t>CONCLUSIÓN</a:t>
            </a:r>
            <a:endParaRPr lang="en-US" altLang="en-US">
              <a:solidFill>
                <a:srgbClr val="FFFFFF"/>
              </a:solidFill>
            </a:endParaRPr>
          </a:p>
          <a:p>
            <a:pPr lvl="1"/>
            <a:r>
              <a:rPr lang="en-US" altLang="en-US">
                <a:solidFill>
                  <a:srgbClr val="FFFFFF"/>
                </a:solidFill>
              </a:rPr>
              <a:t>Esta nueva doctrina no tiene base bíblica y no es lógica.</a:t>
            </a:r>
          </a:p>
        </p:txBody>
      </p:sp>
      <p:sp>
        <p:nvSpPr>
          <p:cNvPr id="7" name="Rectangle 9"/>
          <p:cNvSpPr/>
          <p:nvPr/>
        </p:nvSpPr>
        <p:spPr>
          <a:xfrm>
            <a:off x="611560" y="4490536"/>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rgbClr val="000090"/>
                </a:solidFill>
              </a:rPr>
              <a:t>¿No </a:t>
            </a:r>
            <a:r>
              <a:rPr lang="en-US" b="1" dirty="0" err="1">
                <a:solidFill>
                  <a:srgbClr val="000090"/>
                </a:solidFill>
              </a:rPr>
              <a:t>es</a:t>
            </a:r>
            <a:r>
              <a:rPr lang="en-US" b="1" dirty="0">
                <a:solidFill>
                  <a:srgbClr val="000090"/>
                </a:solidFill>
              </a:rPr>
              <a:t> </a:t>
            </a:r>
            <a:r>
              <a:rPr lang="en-US" b="1" dirty="0" err="1">
                <a:solidFill>
                  <a:srgbClr val="000090"/>
                </a:solidFill>
              </a:rPr>
              <a:t>jugo</a:t>
            </a:r>
            <a:r>
              <a:rPr lang="en-US" b="1" dirty="0">
                <a:solidFill>
                  <a:srgbClr val="000090"/>
                </a:solidFill>
              </a:rPr>
              <a:t>? </a:t>
            </a:r>
            <a:endParaRPr lang="en-US" dirty="0">
              <a:solidFill>
                <a:srgbClr val="000090"/>
              </a:solidFill>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edg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9"/>
          <p:cNvSpPr/>
          <p:nvPr/>
        </p:nvSpPr>
        <p:spPr>
          <a:xfrm>
            <a:off x="611560" y="1268760"/>
            <a:ext cx="8064896" cy="1384995"/>
          </a:xfrm>
          <a:prstGeom prst="rect">
            <a:avLst/>
          </a:prstGeom>
          <a:gradFill flip="none" rotWithShape="1">
            <a:gsLst>
              <a:gs pos="0">
                <a:schemeClr val="bg1">
                  <a:lumMod val="95000"/>
                  <a:alpha val="45000"/>
                </a:schemeClr>
              </a:gs>
              <a:gs pos="100000">
                <a:schemeClr val="tx1">
                  <a:lumMod val="65000"/>
                  <a:lumOff val="35000"/>
                  <a:alpha val="45000"/>
                </a:schemeClr>
              </a:gs>
            </a:gsLst>
            <a:path path="shape">
              <a:fillToRect l="50000" t="50000" r="50000" b="50000"/>
            </a:path>
            <a:tileRect/>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#5. </a:t>
            </a:r>
            <a:br>
              <a:rPr lang="es-ES_tradnl" sz="2400" b="1" dirty="0">
                <a:ln w="3175">
                  <a:solidFill>
                    <a:schemeClr val="tx1"/>
                  </a:solidFill>
                </a:ln>
                <a:solidFill>
                  <a:srgbClr val="FF0000"/>
                </a:solidFill>
              </a:rPr>
            </a:br>
            <a:endParaRPr lang="es-ES_tradnl" sz="2400" b="1" dirty="0">
              <a:ln w="3175">
                <a:solidFill>
                  <a:schemeClr val="tx1"/>
                </a:solidFill>
              </a:ln>
              <a:solidFill>
                <a:srgbClr val="FF0000"/>
              </a:solidFill>
            </a:endParaRPr>
          </a:p>
          <a:p>
            <a:pPr lvl="1" fontAlgn="auto">
              <a:spcBef>
                <a:spcPts val="0"/>
              </a:spcBef>
              <a:spcAft>
                <a:spcPts val="0"/>
              </a:spcAft>
              <a:defRPr/>
            </a:pPr>
            <a:r>
              <a:rPr lang="es-ES_tradnl" b="1" dirty="0">
                <a:solidFill>
                  <a:schemeClr val="tx1"/>
                </a:solidFill>
              </a:rPr>
              <a:t>No se puede comprar el jugo de uva porque la </a:t>
            </a:r>
            <a:r>
              <a:rPr lang="es-ES_tradnl" b="1" dirty="0">
                <a:solidFill>
                  <a:srgbClr val="008000"/>
                </a:solidFill>
              </a:rPr>
              <a:t>botella</a:t>
            </a:r>
            <a:r>
              <a:rPr lang="es-ES_tradnl" b="1" dirty="0">
                <a:solidFill>
                  <a:schemeClr val="tx1"/>
                </a:solidFill>
              </a:rPr>
              <a:t> se hace con </a:t>
            </a:r>
            <a:r>
              <a:rPr lang="es-ES_tradnl" b="1" dirty="0">
                <a:solidFill>
                  <a:srgbClr val="008000"/>
                </a:solidFill>
              </a:rPr>
              <a:t>fines comerciales</a:t>
            </a:r>
            <a:r>
              <a:rPr lang="es-ES_tradnl" b="1" dirty="0">
                <a:solidFill>
                  <a:schemeClr val="tx1"/>
                </a:solidFill>
              </a:rPr>
              <a:t>, y el jugo de uva se lo hace con </a:t>
            </a:r>
            <a:r>
              <a:rPr lang="es-ES_tradnl" b="1" dirty="0">
                <a:solidFill>
                  <a:srgbClr val="008000"/>
                </a:solidFill>
              </a:rPr>
              <a:t>fines espirituales</a:t>
            </a:r>
            <a:r>
              <a:rPr lang="es-ES_tradnl" b="1" dirty="0">
                <a:solidFill>
                  <a:schemeClr val="tx1"/>
                </a:solidFill>
              </a:rPr>
              <a:t>.</a:t>
            </a:r>
          </a:p>
        </p:txBody>
      </p:sp>
      <p:sp>
        <p:nvSpPr>
          <p:cNvPr id="11" name="Rectangle 10"/>
          <p:cNvSpPr/>
          <p:nvPr/>
        </p:nvSpPr>
        <p:spPr>
          <a:xfrm>
            <a:off x="611560" y="2852936"/>
            <a:ext cx="3433212" cy="584776"/>
          </a:xfrm>
          <a:prstGeom prst="rect">
            <a:avLst/>
          </a:prstGeom>
        </p:spPr>
        <p:txBody>
          <a:bodyPr wrap="none">
            <a:spAutoFit/>
          </a:bodyPr>
          <a:lstStyle/>
          <a:p>
            <a:pPr fontAlgn="auto">
              <a:spcBef>
                <a:spcPts val="0"/>
              </a:spcBef>
              <a:spcAft>
                <a:spcPts val="0"/>
              </a:spcAft>
              <a:defRPr/>
            </a:pPr>
            <a:r>
              <a:rPr lang="es-ES_tradnl" sz="3200" b="1" i="1" dirty="0">
                <a:ln>
                  <a:solidFill>
                    <a:srgbClr val="000000"/>
                  </a:solidFill>
                </a:ln>
                <a:solidFill>
                  <a:srgbClr val="008000"/>
                </a:solidFill>
                <a:latin typeface="+mn-lt"/>
                <a:ea typeface="+mn-ea"/>
              </a:rPr>
              <a:t>Pasaje Principal</a:t>
            </a:r>
          </a:p>
        </p:txBody>
      </p:sp>
      <p:sp>
        <p:nvSpPr>
          <p:cNvPr id="12" name="Rectangle 11"/>
          <p:cNvSpPr/>
          <p:nvPr/>
        </p:nvSpPr>
        <p:spPr>
          <a:xfrm>
            <a:off x="971550" y="3486150"/>
            <a:ext cx="7704138" cy="368300"/>
          </a:xfrm>
          <a:prstGeom prst="rect">
            <a:avLst/>
          </a:prstGeom>
          <a:solidFill>
            <a:schemeClr val="bg1">
              <a:lumMod val="85000"/>
              <a:alpha val="45000"/>
            </a:schemeClr>
          </a:solidFill>
        </p:spPr>
        <p:txBody>
          <a:bodyPr>
            <a:spAutoFit/>
          </a:bodyPr>
          <a:lstStyle/>
          <a:p>
            <a:pPr fontAlgn="auto">
              <a:spcBef>
                <a:spcPts val="0"/>
              </a:spcBef>
              <a:spcAft>
                <a:spcPts val="0"/>
              </a:spcAft>
              <a:defRPr/>
            </a:pPr>
            <a:r>
              <a:rPr lang="es-ES_tradnl" b="1" dirty="0">
                <a:latin typeface="+mn-lt"/>
                <a:ea typeface="+mn-ea"/>
              </a:rPr>
              <a:t>No lo hay. </a:t>
            </a:r>
            <a:endParaRPr lang="en-US" dirty="0">
              <a:latin typeface="+mn-lt"/>
              <a:ea typeface="+mn-ea"/>
            </a:endParaRPr>
          </a:p>
        </p:txBody>
      </p:sp>
      <p:sp>
        <p:nvSpPr>
          <p:cNvPr id="6" name="Action Button: Custom 5">
            <a:hlinkClick r:id="rId3" action="ppaction://hlinksldjump" highlightClick="1"/>
          </p:cNvPr>
          <p:cNvSpPr>
            <a:spLocks noChangeArrowheads="1"/>
          </p:cNvSpPr>
          <p:nvPr/>
        </p:nvSpPr>
        <p:spPr bwMode="auto">
          <a:xfrm>
            <a:off x="34925" y="6103938"/>
            <a:ext cx="720725" cy="719137"/>
          </a:xfrm>
          <a:prstGeom prst="actionButtonBlank">
            <a:avLst/>
          </a:prstGeom>
          <a:blipFill dpi="0" rotWithShape="1">
            <a:blip r:embed="rId4">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solidFill>
                <a:srgbClr val="FFFFFF"/>
              </a:solidFill>
            </a:endParaRPr>
          </a:p>
          <a:p>
            <a:pPr algn="ctr"/>
            <a:r>
              <a:rPr lang="en-US" altLang="en-US" sz="1400" b="1">
                <a:solidFill>
                  <a:srgbClr val="000000"/>
                </a:solidFill>
              </a:rPr>
              <a:t>Índice</a:t>
            </a:r>
            <a:endParaRPr lang="en-US" altLang="en-US" sz="1600">
              <a:solidFill>
                <a:srgbClr val="FFFFFF"/>
              </a:solidFill>
            </a:endParaRPr>
          </a:p>
          <a:p>
            <a:pPr algn="ctr"/>
            <a:endParaRPr lang="en-US" altLang="en-US" sz="1600">
              <a:solidFill>
                <a:srgbClr val="FFFFFF"/>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outVertical)">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1077218"/>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La Pureza de la Preparación, </a:t>
            </a:r>
            <a:br>
              <a:rPr lang="es-ES_tradnl" sz="3200" b="1" i="1" dirty="0">
                <a:ln>
                  <a:solidFill>
                    <a:schemeClr val="tx1"/>
                  </a:solidFill>
                </a:ln>
                <a:solidFill>
                  <a:srgbClr val="008000"/>
                </a:solidFill>
                <a:latin typeface="+mn-lt"/>
                <a:ea typeface="+mn-ea"/>
              </a:rPr>
            </a:br>
            <a:r>
              <a:rPr lang="es-ES_tradnl" sz="3200" b="1" i="1" dirty="0">
                <a:ln>
                  <a:solidFill>
                    <a:schemeClr val="tx1"/>
                  </a:solidFill>
                </a:ln>
                <a:solidFill>
                  <a:srgbClr val="008000"/>
                </a:solidFill>
                <a:latin typeface="+mn-lt"/>
                <a:ea typeface="+mn-ea"/>
              </a:rPr>
              <a:t>del Jugo, y de los Recipientes</a:t>
            </a:r>
          </a:p>
        </p:txBody>
      </p:sp>
      <p:sp>
        <p:nvSpPr>
          <p:cNvPr id="5" name="Rectangle 9"/>
          <p:cNvSpPr/>
          <p:nvPr/>
        </p:nvSpPr>
        <p:spPr>
          <a:xfrm>
            <a:off x="611560" y="1268760"/>
            <a:ext cx="8064896" cy="1015663"/>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#5. </a:t>
            </a:r>
          </a:p>
          <a:p>
            <a:pPr lvl="1" fontAlgn="auto">
              <a:spcBef>
                <a:spcPts val="0"/>
              </a:spcBef>
              <a:spcAft>
                <a:spcPts val="0"/>
              </a:spcAft>
              <a:defRPr/>
            </a:pPr>
            <a:r>
              <a:rPr lang="es-ES_tradnl" b="1" dirty="0">
                <a:solidFill>
                  <a:srgbClr val="008000"/>
                </a:solidFill>
              </a:rPr>
              <a:t>La botella</a:t>
            </a:r>
            <a:r>
              <a:rPr lang="es-ES_tradnl" b="1" dirty="0">
                <a:solidFill>
                  <a:schemeClr val="tx1"/>
                </a:solidFill>
              </a:rPr>
              <a:t> de jugo de uva se hace con </a:t>
            </a:r>
            <a:r>
              <a:rPr lang="es-ES_tradnl" b="1" dirty="0">
                <a:solidFill>
                  <a:srgbClr val="008000"/>
                </a:solidFill>
              </a:rPr>
              <a:t>fines comerciales</a:t>
            </a:r>
            <a:r>
              <a:rPr lang="es-ES_tradnl" b="1" dirty="0">
                <a:solidFill>
                  <a:schemeClr val="tx1"/>
                </a:solidFill>
              </a:rPr>
              <a:t>, y el jugo de uva se lo hace con </a:t>
            </a:r>
            <a:r>
              <a:rPr lang="es-ES_tradnl" b="1" dirty="0">
                <a:solidFill>
                  <a:srgbClr val="008000"/>
                </a:solidFill>
              </a:rPr>
              <a:t>fines espirituales</a:t>
            </a:r>
            <a:r>
              <a:rPr lang="es-ES_tradnl" b="1" dirty="0">
                <a:solidFill>
                  <a:schemeClr val="tx1"/>
                </a:solidFill>
              </a:rPr>
              <a:t>.</a:t>
            </a:r>
          </a:p>
        </p:txBody>
      </p:sp>
      <p:sp>
        <p:nvSpPr>
          <p:cNvPr id="9" name="Rectangle 9"/>
          <p:cNvSpPr/>
          <p:nvPr/>
        </p:nvSpPr>
        <p:spPr>
          <a:xfrm>
            <a:off x="611560" y="2780928"/>
            <a:ext cx="8064896" cy="738664"/>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a:t>
            </a:r>
            <a:endParaRPr lang="en-US" sz="2400" b="1" dirty="0">
              <a:ln w="3175">
                <a:solidFill>
                  <a:schemeClr val="tx1"/>
                </a:solidFill>
              </a:ln>
              <a:solidFill>
                <a:srgbClr val="3366FF"/>
              </a:solidFill>
            </a:endParaRPr>
          </a:p>
          <a:p>
            <a:pPr lvl="1" fontAlgn="auto">
              <a:spcBef>
                <a:spcPts val="0"/>
              </a:spcBef>
              <a:spcAft>
                <a:spcPts val="0"/>
              </a:spcAft>
              <a:defRPr/>
            </a:pPr>
            <a:r>
              <a:rPr lang="en-US" b="1" dirty="0">
                <a:solidFill>
                  <a:srgbClr val="000090"/>
                </a:solidFill>
              </a:rPr>
              <a:t>No </a:t>
            </a:r>
            <a:r>
              <a:rPr lang="en-US" b="1" dirty="0" err="1">
                <a:solidFill>
                  <a:srgbClr val="000090"/>
                </a:solidFill>
              </a:rPr>
              <a:t>es</a:t>
            </a:r>
            <a:r>
              <a:rPr lang="en-US" b="1" dirty="0">
                <a:solidFill>
                  <a:srgbClr val="000090"/>
                </a:solidFill>
              </a:rPr>
              <a:t> </a:t>
            </a:r>
            <a:r>
              <a:rPr lang="en-US" b="1" dirty="0" err="1">
                <a:solidFill>
                  <a:srgbClr val="000090"/>
                </a:solidFill>
              </a:rPr>
              <a:t>lógico</a:t>
            </a:r>
            <a:r>
              <a:rPr lang="en-US" b="1" dirty="0">
                <a:solidFill>
                  <a:schemeClr val="tx1"/>
                </a:solidFill>
              </a:rPr>
              <a:t>. </a:t>
            </a:r>
            <a:endParaRPr lang="en-US" dirty="0"/>
          </a:p>
        </p:txBody>
      </p:sp>
      <p:sp>
        <p:nvSpPr>
          <p:cNvPr id="8" name="Rectangle 7"/>
          <p:cNvSpPr>
            <a:spLocks noChangeArrowheads="1"/>
          </p:cNvSpPr>
          <p:nvPr/>
        </p:nvSpPr>
        <p:spPr bwMode="auto">
          <a:xfrm>
            <a:off x="323850" y="4005263"/>
            <a:ext cx="8569325" cy="646112"/>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FFFFFF"/>
                </a:solidFill>
              </a:rPr>
              <a:t>CONCLUSIÓN</a:t>
            </a:r>
            <a:endParaRPr lang="en-US" altLang="en-US">
              <a:solidFill>
                <a:srgbClr val="FFFFFF"/>
              </a:solidFill>
            </a:endParaRPr>
          </a:p>
          <a:p>
            <a:pPr lvl="1"/>
            <a:r>
              <a:rPr lang="en-US" altLang="en-US">
                <a:solidFill>
                  <a:srgbClr val="FFFFFF"/>
                </a:solidFill>
              </a:rPr>
              <a:t>Esta nueva doctrina no tiene base bíblica y no es lógica.</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edg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539552" y="1412776"/>
            <a:ext cx="8064896" cy="3785652"/>
          </a:xfrm>
          <a:prstGeom prst="rect">
            <a:avLst/>
          </a:prstGeom>
          <a:gradFill flip="none" rotWithShape="1">
            <a:gsLst>
              <a:gs pos="0">
                <a:schemeClr val="bg2">
                  <a:lumMod val="40000"/>
                  <a:lumOff val="60000"/>
                  <a:alpha val="70000"/>
                </a:schemeClr>
              </a:gs>
              <a:gs pos="100000">
                <a:schemeClr val="bg2">
                  <a:lumMod val="75000"/>
                  <a:alpha val="70000"/>
                </a:schemeClr>
              </a:gs>
            </a:gsLst>
            <a:lin ang="0" scaled="1"/>
            <a:tileRect/>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algn="ctr" fontAlgn="auto">
              <a:spcBef>
                <a:spcPts val="0"/>
              </a:spcBef>
              <a:spcAft>
                <a:spcPts val="0"/>
              </a:spcAft>
              <a:defRPr/>
            </a:pPr>
            <a:r>
              <a:rPr lang="es-ES_tradnl" sz="4800" b="1" dirty="0">
                <a:solidFill>
                  <a:srgbClr val="000090"/>
                </a:solidFill>
              </a:rPr>
              <a:t>Todas estas nuevas doctrinas</a:t>
            </a:r>
            <a:r>
              <a:rPr lang="es-ES_tradnl" sz="4800" dirty="0">
                <a:solidFill>
                  <a:srgbClr val="000090"/>
                </a:solidFill>
              </a:rPr>
              <a:t> </a:t>
            </a:r>
            <a:r>
              <a:rPr lang="es-ES_tradnl" sz="4800" dirty="0">
                <a:solidFill>
                  <a:schemeClr val="tx1"/>
                </a:solidFill>
              </a:rPr>
              <a:t>son</a:t>
            </a:r>
            <a:r>
              <a:rPr lang="es-ES_tradnl" sz="4800" dirty="0"/>
              <a:t> </a:t>
            </a:r>
            <a:r>
              <a:rPr lang="es-ES_tradnl" sz="4800" dirty="0">
                <a:solidFill>
                  <a:schemeClr val="tx1"/>
                </a:solidFill>
              </a:rPr>
              <a:t>falsas</a:t>
            </a:r>
            <a:r>
              <a:rPr lang="es-ES_tradnl" sz="4800" dirty="0"/>
              <a:t> </a:t>
            </a:r>
            <a:r>
              <a:rPr lang="es-ES_tradnl" sz="4800" dirty="0">
                <a:solidFill>
                  <a:srgbClr val="000090"/>
                </a:solidFill>
              </a:rPr>
              <a:t>y</a:t>
            </a:r>
            <a:r>
              <a:rPr lang="es-ES_tradnl" sz="4800" dirty="0"/>
              <a:t>, como todas falsas doctrinas, </a:t>
            </a:r>
            <a:r>
              <a:rPr lang="es-ES_tradnl" sz="4800" dirty="0">
                <a:solidFill>
                  <a:srgbClr val="000090"/>
                </a:solidFill>
              </a:rPr>
              <a:t>destruyen la unidad </a:t>
            </a:r>
            <a:r>
              <a:rPr lang="es-ES_tradnl" sz="4800" dirty="0"/>
              <a:t>en Cristo y entre los cristianos. </a:t>
            </a:r>
            <a:endParaRPr lang="en-US" sz="4800" dirty="0"/>
          </a:p>
        </p:txBody>
      </p:sp>
      <p:sp>
        <p:nvSpPr>
          <p:cNvPr id="3" name="Action Button: Custom 2">
            <a:hlinkClick r:id="rId3" action="ppaction://hlinksldjump" highlightClick="1"/>
          </p:cNvPr>
          <p:cNvSpPr>
            <a:spLocks noChangeArrowheads="1"/>
          </p:cNvSpPr>
          <p:nvPr/>
        </p:nvSpPr>
        <p:spPr bwMode="auto">
          <a:xfrm>
            <a:off x="34925" y="6103938"/>
            <a:ext cx="720725" cy="719137"/>
          </a:xfrm>
          <a:prstGeom prst="actionButtonBlank">
            <a:avLst/>
          </a:prstGeom>
          <a:blipFill dpi="0" rotWithShape="1">
            <a:blip r:embed="rId4">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p>
          <a:p>
            <a:pPr algn="ctr"/>
            <a:r>
              <a:rPr lang="en-US" altLang="en-US" sz="1400" b="1"/>
              <a:t>Índice</a:t>
            </a:r>
            <a:endParaRPr lang="en-US" altLang="en-US" sz="1200">
              <a:solidFill>
                <a:srgbClr val="FFFFFF"/>
              </a:solidFill>
            </a:endParaRPr>
          </a:p>
          <a:p>
            <a:pPr algn="ctr"/>
            <a:endParaRPr lang="en-US" altLang="en-US" sz="1600">
              <a:solidFill>
                <a:srgbClr val="FFFFFF"/>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strVal val="#ppt_w*0.70"/>
                                          </p:val>
                                        </p:tav>
                                        <p:tav tm="100000">
                                          <p:val>
                                            <p:strVal val="#ppt_w"/>
                                          </p:val>
                                        </p:tav>
                                      </p:tavLst>
                                    </p:anim>
                                    <p:anim calcmode="lin" valueType="num">
                                      <p:cBhvr>
                                        <p:cTn id="8" dur="2000" fill="hold"/>
                                        <p:tgtEl>
                                          <p:spTgt spid="11"/>
                                        </p:tgtEl>
                                        <p:attrNameLst>
                                          <p:attrName>ppt_h</p:attrName>
                                        </p:attrNameLst>
                                      </p:cBhvr>
                                      <p:tavLst>
                                        <p:tav tm="0">
                                          <p:val>
                                            <p:strVal val="#ppt_h"/>
                                          </p:val>
                                        </p:tav>
                                        <p:tav tm="100000">
                                          <p:val>
                                            <p:strVal val="#ppt_h"/>
                                          </p:val>
                                        </p:tav>
                                      </p:tavLst>
                                    </p:anim>
                                    <p:animEffect transition="in" filter="fade">
                                      <p:cBhvr>
                                        <p:cTn id="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Nuevo </a:t>
            </a:r>
            <a:r>
              <a:rPr lang="en-US" sz="2400" b="1" dirty="0" err="1">
                <a:solidFill>
                  <a:schemeClr val="tx1"/>
                </a:solidFill>
              </a:rPr>
              <a:t>Pacto</a:t>
            </a:r>
            <a:r>
              <a:rPr lang="en-US" sz="2400" b="1" dirty="0">
                <a:solidFill>
                  <a:schemeClr val="tx1"/>
                </a:solidFill>
              </a:rPr>
              <a:t> </a:t>
            </a:r>
            <a:r>
              <a:rPr lang="en-US" sz="2400" b="1" dirty="0" err="1">
                <a:solidFill>
                  <a:schemeClr val="tx1"/>
                </a:solidFill>
              </a:rPr>
              <a:t>fue</a:t>
            </a:r>
            <a:r>
              <a:rPr lang="en-US" sz="2400" b="1" dirty="0">
                <a:solidFill>
                  <a:schemeClr val="tx1"/>
                </a:solidFill>
              </a:rPr>
              <a:t> </a:t>
            </a:r>
            <a:r>
              <a:rPr lang="en-US" sz="2400" b="1" dirty="0" err="1">
                <a:solidFill>
                  <a:srgbClr val="000090"/>
                </a:solidFill>
              </a:rPr>
              <a:t>confirmado</a:t>
            </a:r>
            <a:r>
              <a:rPr lang="en-US" sz="2400" b="1" dirty="0">
                <a:solidFill>
                  <a:srgbClr val="000090"/>
                </a:solidFill>
              </a:rPr>
              <a:t> con la </a:t>
            </a:r>
            <a:r>
              <a:rPr lang="en-US" sz="2400" b="1" dirty="0" err="1">
                <a:solidFill>
                  <a:srgbClr val="000090"/>
                </a:solidFill>
              </a:rPr>
              <a:t>sangre</a:t>
            </a:r>
            <a:r>
              <a:rPr lang="en-US" sz="2400" b="1" dirty="0">
                <a:solidFill>
                  <a:srgbClr val="000090"/>
                </a:solidFill>
              </a:rPr>
              <a:t> </a:t>
            </a:r>
            <a:r>
              <a:rPr lang="en-US" sz="2400" b="1" dirty="0">
                <a:solidFill>
                  <a:schemeClr val="tx1"/>
                </a:solidFill>
              </a:rPr>
              <a:t>de Cristo.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2000250"/>
            <a:ext cx="7704138" cy="4802188"/>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Juan 1:29 </a:t>
            </a:r>
            <a:r>
              <a:rPr lang="es-ES_tradnl" altLang="en-US"/>
              <a:t>He aquí </a:t>
            </a:r>
            <a:r>
              <a:rPr lang="es-ES_tradnl" altLang="en-US" b="1">
                <a:solidFill>
                  <a:srgbClr val="000090"/>
                </a:solidFill>
              </a:rPr>
              <a:t>el Cordero de Dios, que quita el pecado</a:t>
            </a:r>
            <a:r>
              <a:rPr lang="es-ES_tradnl" altLang="en-US"/>
              <a:t> del mundo. </a:t>
            </a:r>
            <a:endParaRPr lang="en-US" altLang="en-US"/>
          </a:p>
          <a:p>
            <a:r>
              <a:rPr lang="es-ES_tradnl" altLang="en-US"/>
              <a:t> </a:t>
            </a:r>
            <a:endParaRPr lang="en-US" altLang="en-US"/>
          </a:p>
          <a:p>
            <a:r>
              <a:rPr lang="es-ES_tradnl" altLang="en-US" b="1"/>
              <a:t>1 Pedro 1:18</a:t>
            </a:r>
            <a:r>
              <a:rPr lang="es-ES_tradnl" altLang="en-US"/>
              <a:t> </a:t>
            </a:r>
            <a:r>
              <a:rPr lang="es-ES_tradnl" altLang="en-US" b="1">
                <a:solidFill>
                  <a:srgbClr val="000090"/>
                </a:solidFill>
              </a:rPr>
              <a:t>Fuisteis rescatados </a:t>
            </a:r>
            <a:r>
              <a:rPr lang="es-ES_tradnl" altLang="en-US"/>
              <a:t>de vuestra vana manera de vivir, … no con cosas corruptibles, como oro o plata, </a:t>
            </a:r>
            <a:r>
              <a:rPr lang="es-ES_tradnl" altLang="en-US" baseline="30000"/>
              <a:t>19 </a:t>
            </a:r>
            <a:r>
              <a:rPr lang="es-ES_tradnl" altLang="en-US"/>
              <a:t>sino </a:t>
            </a:r>
            <a:r>
              <a:rPr lang="es-ES_tradnl" altLang="en-US" b="1">
                <a:solidFill>
                  <a:srgbClr val="000090"/>
                </a:solidFill>
              </a:rPr>
              <a:t>con la sangre preciosa de Cristo, como de un cordero </a:t>
            </a:r>
            <a:r>
              <a:rPr lang="es-ES_tradnl" altLang="en-US"/>
              <a:t>sin mancha y sin contaminación, </a:t>
            </a:r>
            <a:endParaRPr lang="en-US" altLang="en-US"/>
          </a:p>
          <a:p>
            <a:r>
              <a:rPr lang="es-ES_tradnl" altLang="en-US"/>
              <a:t> </a:t>
            </a:r>
            <a:endParaRPr lang="en-US" altLang="en-US"/>
          </a:p>
          <a:p>
            <a:r>
              <a:rPr lang="es-ES_tradnl" altLang="en-US" b="1"/>
              <a:t>Hebreos 9:13</a:t>
            </a:r>
            <a:r>
              <a:rPr lang="es-ES_tradnl" altLang="en-US"/>
              <a:t> Porque si la sangre de los toros y de los machos cabríos, y las cenizas de la becerra rociadas a los inmundos, santifican para la purificación de la carne, </a:t>
            </a:r>
            <a:r>
              <a:rPr lang="es-ES_tradnl" altLang="en-US" baseline="30000"/>
              <a:t>14 </a:t>
            </a:r>
            <a:r>
              <a:rPr lang="es-ES_tradnl" altLang="en-US"/>
              <a:t>¿cuánto más </a:t>
            </a:r>
            <a:r>
              <a:rPr lang="es-ES_tradnl" altLang="en-US" b="1">
                <a:solidFill>
                  <a:srgbClr val="000090"/>
                </a:solidFill>
              </a:rPr>
              <a:t>la sangre </a:t>
            </a:r>
            <a:r>
              <a:rPr lang="es-ES_tradnl" altLang="en-US"/>
              <a:t>de Cristo, el cual mediante el Espíritu eterno se ofreció a sí mismo sin mancha a Dios, limpiará vuestras conciencias de obras muertas para que sirváis al Dios vivo? </a:t>
            </a:r>
            <a:r>
              <a:rPr lang="es-ES_tradnl" altLang="en-US" baseline="30000"/>
              <a:t>15 </a:t>
            </a:r>
            <a:r>
              <a:rPr lang="es-ES_tradnl" altLang="en-US"/>
              <a:t>Así que, por eso es </a:t>
            </a:r>
            <a:r>
              <a:rPr lang="es-ES_tradnl" altLang="en-US" b="1">
                <a:solidFill>
                  <a:srgbClr val="000090"/>
                </a:solidFill>
              </a:rPr>
              <a:t>mediador de un nuevo pacto</a:t>
            </a:r>
            <a:r>
              <a:rPr lang="es-ES_tradnl" altLang="en-US"/>
              <a:t>, para que </a:t>
            </a:r>
            <a:r>
              <a:rPr lang="es-ES_tradnl" altLang="en-US" b="1">
                <a:solidFill>
                  <a:srgbClr val="000090"/>
                </a:solidFill>
              </a:rPr>
              <a:t>interviniendo muerte </a:t>
            </a:r>
            <a:r>
              <a:rPr lang="es-ES_tradnl" altLang="en-US"/>
              <a:t>para la remisión de las transgresiones que había bajo el primer pacto, los llamados reciban la promesa de la herencia eterna. </a:t>
            </a:r>
            <a:r>
              <a:rPr lang="es-ES_tradnl" altLang="en-US" baseline="30000"/>
              <a:t>16 </a:t>
            </a:r>
            <a:r>
              <a:rPr lang="es-ES_tradnl" altLang="en-US"/>
              <a:t>Porque </a:t>
            </a:r>
            <a:r>
              <a:rPr lang="es-ES_tradnl" altLang="en-US" b="1">
                <a:solidFill>
                  <a:srgbClr val="000090"/>
                </a:solidFill>
              </a:rPr>
              <a:t>donde hay testamento, es necesario que intervenga muerte</a:t>
            </a:r>
            <a:r>
              <a:rPr lang="es-ES_tradnl" altLang="en-US"/>
              <a:t> del testador. </a:t>
            </a:r>
            <a:endParaRPr lang="en-US" altLang="en-US"/>
          </a:p>
        </p:txBody>
      </p:sp>
      <p:sp>
        <p:nvSpPr>
          <p:cNvPr id="9" name="Rectangle 8"/>
          <p:cNvSpPr/>
          <p:nvPr/>
        </p:nvSpPr>
        <p:spPr>
          <a:xfrm>
            <a:off x="971550" y="1989138"/>
            <a:ext cx="7704138" cy="230822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a:t>“...</a:t>
            </a:r>
            <a:r>
              <a:rPr lang="es-ES_tradnl" altLang="en-US" b="1">
                <a:solidFill>
                  <a:srgbClr val="000090"/>
                </a:solidFill>
              </a:rPr>
              <a:t>Esto es mi sangre del nuevo pacto</a:t>
            </a:r>
            <a:r>
              <a:rPr lang="es-ES_tradnl" altLang="en-US"/>
              <a:t>, que por muchos es derramada...” (</a:t>
            </a:r>
            <a:r>
              <a:rPr lang="es-ES_tradnl" altLang="en-US" b="1"/>
              <a:t>Mateo 26:28; </a:t>
            </a:r>
            <a:r>
              <a:rPr lang="es-ES_tradnl" altLang="en-US"/>
              <a:t>también</a:t>
            </a:r>
            <a:r>
              <a:rPr lang="es-ES_tradnl" altLang="en-US" b="1"/>
              <a:t> Marcos 14:24</a:t>
            </a:r>
            <a:r>
              <a:rPr lang="es-ES_tradnl" altLang="en-US"/>
              <a:t>) </a:t>
            </a:r>
            <a:endParaRPr lang="en-US" altLang="en-US"/>
          </a:p>
          <a:p>
            <a:r>
              <a:rPr lang="es-ES_tradnl" altLang="en-US"/>
              <a:t> </a:t>
            </a:r>
            <a:endParaRPr lang="en-US" altLang="en-US"/>
          </a:p>
          <a:p>
            <a:r>
              <a:rPr lang="es-ES_tradnl" altLang="en-US"/>
              <a:t>“</a:t>
            </a:r>
            <a:r>
              <a:rPr lang="es-ES_tradnl" altLang="ja-JP" b="1">
                <a:solidFill>
                  <a:srgbClr val="000090"/>
                </a:solidFill>
              </a:rPr>
              <a:t>Esta copa es el nuevo pacto </a:t>
            </a:r>
            <a:r>
              <a:rPr lang="es-ES_tradnl" altLang="ja-JP"/>
              <a:t>en mi sangre, que por muchos se derrama</a:t>
            </a:r>
            <a:r>
              <a:rPr lang="es-ES_tradnl" altLang="en-US"/>
              <a:t>”</a:t>
            </a:r>
            <a:r>
              <a:rPr lang="es-ES_tradnl" altLang="ja-JP"/>
              <a:t> (</a:t>
            </a:r>
            <a:r>
              <a:rPr lang="es-ES_tradnl" altLang="ja-JP" b="1"/>
              <a:t>Lucas 22:20</a:t>
            </a:r>
            <a:r>
              <a:rPr lang="es-ES_tradnl" altLang="ja-JP"/>
              <a:t>) </a:t>
            </a:r>
            <a:endParaRPr lang="en-US" altLang="ja-JP"/>
          </a:p>
          <a:p>
            <a:r>
              <a:rPr lang="es-ES_tradnl" altLang="en-US"/>
              <a:t> </a:t>
            </a:r>
            <a:endParaRPr lang="en-US" altLang="en-US"/>
          </a:p>
          <a:p>
            <a:r>
              <a:rPr lang="es-ES_tradnl" altLang="en-US"/>
              <a:t>“</a:t>
            </a:r>
            <a:r>
              <a:rPr lang="es-ES_tradnl" altLang="ja-JP" b="1">
                <a:solidFill>
                  <a:srgbClr val="000090"/>
                </a:solidFill>
              </a:rPr>
              <a:t>Esta copa es el nuevo pacto en mi sangre</a:t>
            </a:r>
            <a:r>
              <a:rPr lang="es-ES_tradnl" altLang="ja-JP"/>
              <a:t>; haced esto todas las veces que </a:t>
            </a:r>
            <a:r>
              <a:rPr lang="es-ES_tradnl" altLang="ja-JP" b="1">
                <a:solidFill>
                  <a:srgbClr val="000090"/>
                </a:solidFill>
              </a:rPr>
              <a:t>la bebiereis</a:t>
            </a:r>
            <a:r>
              <a:rPr lang="es-ES_tradnl" altLang="ja-JP"/>
              <a:t>, en memoria de mí</a:t>
            </a:r>
            <a:r>
              <a:rPr lang="es-ES_tradnl" altLang="en-US"/>
              <a:t>”</a:t>
            </a:r>
            <a:r>
              <a:rPr lang="es-ES_tradnl" altLang="ja-JP"/>
              <a:t> (</a:t>
            </a:r>
            <a:r>
              <a:rPr lang="es-ES_tradnl" altLang="ja-JP" b="1"/>
              <a:t>1 Corintios 11:25</a:t>
            </a:r>
            <a:r>
              <a:rPr lang="es-ES_tradnl" altLang="ja-JP"/>
              <a:t>) </a:t>
            </a:r>
            <a:endParaRPr lang="en-US" altLang="en-US"/>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1" nodeType="clickEffect">
                                  <p:stCondLst>
                                    <p:cond delay="0"/>
                                  </p:stCondLst>
                                  <p:childTnLst>
                                    <p:animEffect transition="out" filter="dissolv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par>
                          <p:cTn id="18" fill="hold" nodeType="afterGroup">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569660"/>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#1b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chemeClr val="tx1"/>
                </a:solidFill>
              </a:rPr>
              <a:t>El </a:t>
            </a:r>
            <a:r>
              <a:rPr lang="en-US" sz="2400" b="1" dirty="0" err="1">
                <a:solidFill>
                  <a:schemeClr val="tx1"/>
                </a:solidFill>
              </a:rPr>
              <a:t>fruto</a:t>
            </a:r>
            <a:r>
              <a:rPr lang="en-US" sz="2400" b="1" dirty="0">
                <a:solidFill>
                  <a:schemeClr val="tx1"/>
                </a:solidFill>
              </a:rPr>
              <a:t> de la vid </a:t>
            </a:r>
            <a:r>
              <a:rPr lang="en-US" sz="2400" b="1" dirty="0" err="1">
                <a:solidFill>
                  <a:schemeClr val="tx1"/>
                </a:solidFill>
              </a:rPr>
              <a:t>representa</a:t>
            </a:r>
            <a:r>
              <a:rPr lang="en-US" sz="2400" b="1" dirty="0">
                <a:solidFill>
                  <a:schemeClr val="tx1"/>
                </a:solidFill>
              </a:rPr>
              <a:t> </a:t>
            </a:r>
            <a:r>
              <a:rPr lang="en-US" sz="2400" b="1" dirty="0">
                <a:solidFill>
                  <a:srgbClr val="000090"/>
                </a:solidFill>
              </a:rPr>
              <a:t>la </a:t>
            </a:r>
            <a:r>
              <a:rPr lang="en-US" sz="2400" b="1" dirty="0" err="1">
                <a:solidFill>
                  <a:srgbClr val="000090"/>
                </a:solidFill>
              </a:rPr>
              <a:t>sangre</a:t>
            </a:r>
            <a:r>
              <a:rPr lang="en-US" sz="2400" b="1" dirty="0">
                <a:solidFill>
                  <a:srgbClr val="000090"/>
                </a:solidFill>
              </a:rPr>
              <a:t> </a:t>
            </a:r>
            <a:r>
              <a:rPr lang="en-US" sz="2400" b="1" dirty="0">
                <a:solidFill>
                  <a:schemeClr val="tx1"/>
                </a:solidFill>
              </a:rPr>
              <a:t>de Cristo </a:t>
            </a:r>
            <a:r>
              <a:rPr lang="en-US" sz="2400" b="1" dirty="0" err="1">
                <a:solidFill>
                  <a:schemeClr val="tx1"/>
                </a:solidFill>
              </a:rPr>
              <a:t>que</a:t>
            </a:r>
            <a:r>
              <a:rPr lang="en-US" sz="2400" b="1" dirty="0">
                <a:solidFill>
                  <a:schemeClr val="tx1"/>
                </a:solidFill>
              </a:rPr>
              <a:t> </a:t>
            </a:r>
            <a:r>
              <a:rPr lang="en-US" sz="2400" b="1" dirty="0" err="1">
                <a:solidFill>
                  <a:schemeClr val="tx1"/>
                </a:solidFill>
              </a:rPr>
              <a:t>fue</a:t>
            </a:r>
            <a:r>
              <a:rPr lang="en-US" sz="2400" b="1" dirty="0">
                <a:solidFill>
                  <a:schemeClr val="tx1"/>
                </a:solidFill>
              </a:rPr>
              <a:t> </a:t>
            </a:r>
            <a:r>
              <a:rPr lang="en-US" sz="2400" b="1" dirty="0" err="1">
                <a:solidFill>
                  <a:schemeClr val="tx1"/>
                </a:solidFill>
              </a:rPr>
              <a:t>derramada</a:t>
            </a:r>
            <a:r>
              <a:rPr lang="en-US" sz="2400" b="1" dirty="0">
                <a:solidFill>
                  <a:schemeClr val="tx1"/>
                </a:solidFill>
              </a:rPr>
              <a:t> </a:t>
            </a:r>
            <a:r>
              <a:rPr lang="en-US" sz="2400" b="1" dirty="0" err="1">
                <a:solidFill>
                  <a:schemeClr val="tx1"/>
                </a:solidFill>
              </a:rPr>
              <a:t>por</a:t>
            </a:r>
            <a:r>
              <a:rPr lang="en-US" sz="2400" b="1" dirty="0">
                <a:solidFill>
                  <a:schemeClr val="tx1"/>
                </a:solidFill>
              </a:rPr>
              <a:t> el </a:t>
            </a:r>
            <a:r>
              <a:rPr lang="en-US" sz="2400" b="1" dirty="0" err="1">
                <a:solidFill>
                  <a:schemeClr val="tx1"/>
                </a:solidFill>
              </a:rPr>
              <a:t>pecado</a:t>
            </a:r>
            <a:r>
              <a:rPr lang="en-US" sz="2400" b="1" dirty="0">
                <a:solidFill>
                  <a:schemeClr val="tx1"/>
                </a:solidFill>
              </a:rPr>
              <a:t>, con la </a:t>
            </a:r>
            <a:r>
              <a:rPr lang="en-US" sz="2400" b="1" dirty="0" err="1">
                <a:solidFill>
                  <a:schemeClr val="tx1"/>
                </a:solidFill>
              </a:rPr>
              <a:t>cual</a:t>
            </a:r>
            <a:r>
              <a:rPr lang="en-US" sz="2400" b="1" dirty="0">
                <a:solidFill>
                  <a:schemeClr val="tx1"/>
                </a:solidFill>
              </a:rPr>
              <a:t> se </a:t>
            </a:r>
            <a:r>
              <a:rPr lang="en-US" sz="2400" b="1" dirty="0" err="1">
                <a:solidFill>
                  <a:schemeClr val="tx1"/>
                </a:solidFill>
              </a:rPr>
              <a:t>selló</a:t>
            </a:r>
            <a:r>
              <a:rPr lang="en-US" sz="2400" b="1" dirty="0">
                <a:solidFill>
                  <a:schemeClr val="tx1"/>
                </a:solidFill>
              </a:rPr>
              <a:t> y </a:t>
            </a:r>
            <a:r>
              <a:rPr lang="en-US" sz="2400" b="1" dirty="0" err="1">
                <a:solidFill>
                  <a:schemeClr val="tx1"/>
                </a:solidFill>
              </a:rPr>
              <a:t>ratificó</a:t>
            </a:r>
            <a:r>
              <a:rPr lang="en-US" sz="2400" b="1" dirty="0">
                <a:solidFill>
                  <a:schemeClr val="tx1"/>
                </a:solidFill>
              </a:rPr>
              <a:t> el Nuevo </a:t>
            </a:r>
            <a:r>
              <a:rPr lang="en-US" sz="2400" b="1" dirty="0" err="1">
                <a:solidFill>
                  <a:schemeClr val="tx1"/>
                </a:solidFill>
              </a:rPr>
              <a:t>Pacto</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2349500"/>
            <a:ext cx="7704138" cy="1476375"/>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11:25</a:t>
            </a:r>
            <a:r>
              <a:rPr lang="es-ES_tradnl" altLang="en-US"/>
              <a:t> Asimismo tomó también la copa, después de haber cenado, diciendo: Esta copa es el nuevo pacto en mi sangre; haced esto todas las veces que la bebiereis, en memoria de mí. </a:t>
            </a:r>
            <a:r>
              <a:rPr lang="es-ES_tradnl" altLang="en-US" baseline="30000"/>
              <a:t>26 </a:t>
            </a:r>
            <a:r>
              <a:rPr lang="es-ES_tradnl" altLang="en-US"/>
              <a:t>Así, pues, todas las veces que comiereis este pan, y </a:t>
            </a:r>
            <a:r>
              <a:rPr lang="es-ES_tradnl" altLang="en-US" b="1">
                <a:solidFill>
                  <a:srgbClr val="000090"/>
                </a:solidFill>
              </a:rPr>
              <a:t>bebiereis esta copa</a:t>
            </a:r>
            <a:r>
              <a:rPr lang="es-ES_tradnl" altLang="en-US">
                <a:solidFill>
                  <a:srgbClr val="000090"/>
                </a:solidFill>
              </a:rPr>
              <a:t>, </a:t>
            </a:r>
            <a:r>
              <a:rPr lang="es-ES_tradnl" altLang="en-US" b="1">
                <a:solidFill>
                  <a:srgbClr val="000090"/>
                </a:solidFill>
              </a:rPr>
              <a:t>la muerte del Señor anunciáis</a:t>
            </a:r>
            <a:r>
              <a:rPr lang="es-ES_tradnl" altLang="en-US"/>
              <a:t> hasta que él venga. </a:t>
            </a:r>
            <a:endParaRPr lang="en-US"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a:solidFill>
                  <a:srgbClr val="000090"/>
                </a:solidFill>
              </a:rPr>
              <a:t>¡La </a:t>
            </a:r>
            <a:r>
              <a:rPr lang="en-US" sz="2400" b="1" dirty="0" err="1">
                <a:solidFill>
                  <a:srgbClr val="000090"/>
                </a:solidFill>
              </a:rPr>
              <a:t>copa</a:t>
            </a:r>
            <a:r>
              <a:rPr lang="en-US" sz="2400" b="1" dirty="0">
                <a:solidFill>
                  <a:srgbClr val="000090"/>
                </a:solidFill>
              </a:rPr>
              <a:t> se </a:t>
            </a:r>
            <a:r>
              <a:rPr lang="en-US" sz="2400" b="1" dirty="0" err="1">
                <a:solidFill>
                  <a:srgbClr val="000090"/>
                </a:solidFill>
              </a:rPr>
              <a:t>bebe</a:t>
            </a:r>
            <a:r>
              <a:rPr lang="en-US" sz="2400" b="1" dirty="0">
                <a:solidFill>
                  <a:srgbClr val="000090"/>
                </a:solidFill>
              </a:rPr>
              <a:t>! </a:t>
            </a:r>
            <a:endParaRPr lang="en-US" sz="2400" dirty="0">
              <a:solidFill>
                <a:srgbClr val="000090"/>
              </a:solidFill>
            </a:endParaRPr>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1628775"/>
            <a:ext cx="7704138" cy="203200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11:25</a:t>
            </a:r>
            <a:r>
              <a:rPr lang="es-ES_tradnl" altLang="en-US"/>
              <a:t> Asimismo tomó también la copa, después de haber cenado, diciendo: Esta copa es el nuevo pacto en mi sangre; haced esto todas las veces que la bebiereis, en memoria de mí. </a:t>
            </a:r>
            <a:r>
              <a:rPr lang="es-ES_tradnl" altLang="en-US" baseline="30000"/>
              <a:t>26 </a:t>
            </a:r>
            <a:r>
              <a:rPr lang="es-ES_tradnl" altLang="en-US"/>
              <a:t>Así, pues, todas las veces que comiereis este pan, y </a:t>
            </a:r>
            <a:r>
              <a:rPr lang="es-ES_tradnl" altLang="en-US" b="1">
                <a:solidFill>
                  <a:srgbClr val="000090"/>
                </a:solidFill>
              </a:rPr>
              <a:t>bebiereis esta copa</a:t>
            </a:r>
            <a:r>
              <a:rPr lang="es-ES_tradnl" altLang="en-US"/>
              <a:t>, la muerte del Señor anunciáis hasta que él venga. </a:t>
            </a:r>
            <a:r>
              <a:rPr lang="es-ES_tradnl" altLang="en-US" baseline="30000"/>
              <a:t>27 </a:t>
            </a:r>
            <a:r>
              <a:rPr lang="es-ES_tradnl" altLang="en-US"/>
              <a:t>De manera que cualquiera que comiere este pan o </a:t>
            </a:r>
            <a:r>
              <a:rPr lang="es-ES_tradnl" altLang="en-US" b="1">
                <a:solidFill>
                  <a:srgbClr val="000090"/>
                </a:solidFill>
              </a:rPr>
              <a:t>bebiere esta copa </a:t>
            </a:r>
            <a:r>
              <a:rPr lang="es-ES_tradnl" altLang="en-US"/>
              <a:t>del Señor indignamente, será culpado del cuerpo y de la sangre del Señor.</a:t>
            </a:r>
            <a:endParaRPr lang="en-US" altLang="en-US"/>
          </a:p>
        </p:txBody>
      </p:sp>
      <p:sp>
        <p:nvSpPr>
          <p:cNvPr id="5" name="Rectangle 4"/>
          <p:cNvSpPr>
            <a:spLocks noChangeArrowheads="1"/>
          </p:cNvSpPr>
          <p:nvPr/>
        </p:nvSpPr>
        <p:spPr bwMode="auto">
          <a:xfrm rot="-823355">
            <a:off x="765175" y="3748088"/>
            <a:ext cx="8434388"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lnSpc>
                <a:spcPct val="130000"/>
              </a:lnSpc>
            </a:pPr>
            <a:r>
              <a:rPr lang="es-ES_tradnl" altLang="en-US" sz="2800" b="1" u="sng">
                <a:solidFill>
                  <a:srgbClr val="000090"/>
                </a:solidFill>
              </a:rPr>
              <a:t>La copa se bebe</a:t>
            </a:r>
            <a:r>
              <a:rPr lang="es-ES_tradnl" altLang="en-US" sz="2800" b="1">
                <a:solidFill>
                  <a:srgbClr val="000090"/>
                </a:solidFill>
              </a:rPr>
              <a:t> </a:t>
            </a:r>
            <a:r>
              <a:rPr lang="es-ES_tradnl" altLang="en-US" sz="2800" b="1">
                <a:solidFill>
                  <a:schemeClr val="bg1"/>
                </a:solidFill>
              </a:rPr>
              <a:t>así el significado está en el </a:t>
            </a:r>
            <a:r>
              <a:rPr lang="es-ES_tradnl" altLang="en-US" sz="2800" b="1" i="1">
                <a:solidFill>
                  <a:schemeClr val="bg1"/>
                </a:solidFill>
              </a:rPr>
              <a:t>contenido</a:t>
            </a:r>
            <a:r>
              <a:rPr lang="es-ES_tradnl" altLang="en-US" sz="2800" b="1">
                <a:solidFill>
                  <a:schemeClr val="bg1"/>
                </a:solidFill>
              </a:rPr>
              <a:t> ¡no al recipiente! </a:t>
            </a:r>
          </a:p>
          <a:p>
            <a:pPr algn="ctr">
              <a:lnSpc>
                <a:spcPct val="130000"/>
              </a:lnSpc>
            </a:pPr>
            <a:r>
              <a:rPr lang="es-ES_tradnl" altLang="en-US" sz="2800">
                <a:solidFill>
                  <a:schemeClr val="bg1"/>
                </a:solidFill>
              </a:rPr>
              <a:t>Recordamos el Nuevo Pacto </a:t>
            </a:r>
            <a:br>
              <a:rPr lang="es-ES_tradnl" altLang="en-US" sz="2800">
                <a:solidFill>
                  <a:schemeClr val="bg1"/>
                </a:solidFill>
              </a:rPr>
            </a:br>
            <a:r>
              <a:rPr lang="es-ES_tradnl" altLang="en-US" sz="2800">
                <a:solidFill>
                  <a:schemeClr val="bg1"/>
                </a:solidFill>
              </a:rPr>
              <a:t>al </a:t>
            </a:r>
            <a:r>
              <a:rPr lang="es-ES_tradnl" altLang="en-US" sz="2800" u="sng">
                <a:solidFill>
                  <a:schemeClr val="bg1"/>
                </a:solidFill>
              </a:rPr>
              <a:t>beber</a:t>
            </a:r>
            <a:r>
              <a:rPr lang="es-ES_tradnl" altLang="en-US" sz="2800">
                <a:solidFill>
                  <a:schemeClr val="bg1"/>
                </a:solidFill>
              </a:rPr>
              <a:t> el </a:t>
            </a:r>
            <a:r>
              <a:rPr lang="es-ES_tradnl" altLang="en-US" sz="2800" u="sng">
                <a:solidFill>
                  <a:schemeClr val="bg1"/>
                </a:solidFill>
              </a:rPr>
              <a:t>contenido</a:t>
            </a:r>
            <a:r>
              <a:rPr lang="es-ES_tradnl" altLang="en-US" sz="2800">
                <a:solidFill>
                  <a:schemeClr val="bg1"/>
                </a:solidFill>
              </a:rPr>
              <a:t> </a:t>
            </a:r>
            <a:r>
              <a:rPr lang="es-ES_tradnl" altLang="en-US" sz="2800" u="sng">
                <a:solidFill>
                  <a:schemeClr val="bg1"/>
                </a:solidFill>
              </a:rPr>
              <a:t>del</a:t>
            </a:r>
            <a:r>
              <a:rPr lang="es-ES_tradnl" altLang="en-US" sz="2800">
                <a:solidFill>
                  <a:schemeClr val="bg1"/>
                </a:solidFill>
              </a:rPr>
              <a:t> recipiente.</a:t>
            </a:r>
            <a:r>
              <a:rPr lang="en-US" altLang="en-US" sz="2800">
                <a:solidFill>
                  <a:schemeClr val="bg1"/>
                </a:solidFill>
              </a:rPr>
              <a:t> </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120032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 de 3:</a:t>
            </a:r>
            <a:endParaRPr lang="en-US" sz="2400" b="1" dirty="0">
              <a:ln w="3175">
                <a:solidFill>
                  <a:schemeClr val="tx1"/>
                </a:solidFill>
              </a:ln>
              <a:solidFill>
                <a:srgbClr val="3366FF"/>
              </a:solidFill>
            </a:endParaRPr>
          </a:p>
          <a:p>
            <a:pPr lvl="1" fontAlgn="auto">
              <a:spcBef>
                <a:spcPts val="0"/>
              </a:spcBef>
              <a:spcAft>
                <a:spcPts val="0"/>
              </a:spcAft>
              <a:defRPr/>
            </a:pPr>
            <a:r>
              <a:rPr lang="en-US" sz="2400" b="1" dirty="0" err="1">
                <a:solidFill>
                  <a:schemeClr val="tx1"/>
                </a:solidFill>
              </a:rPr>
              <a:t>Jesús</a:t>
            </a:r>
            <a:r>
              <a:rPr lang="en-US" sz="2400" b="1" dirty="0">
                <a:solidFill>
                  <a:schemeClr val="tx1"/>
                </a:solidFill>
              </a:rPr>
              <a:t> </a:t>
            </a:r>
            <a:r>
              <a:rPr lang="en-US" sz="2400" b="1" dirty="0" err="1">
                <a:solidFill>
                  <a:schemeClr val="tx1"/>
                </a:solidFill>
              </a:rPr>
              <a:t>dio</a:t>
            </a:r>
            <a:r>
              <a:rPr lang="en-US" sz="2400" b="1" dirty="0">
                <a:solidFill>
                  <a:schemeClr val="tx1"/>
                </a:solidFill>
              </a:rPr>
              <a:t> gracias (</a:t>
            </a:r>
            <a:r>
              <a:rPr lang="en-US" sz="2400" b="1" dirty="0" err="1">
                <a:solidFill>
                  <a:schemeClr val="tx1"/>
                </a:solidFill>
              </a:rPr>
              <a:t>pidió</a:t>
            </a:r>
            <a:r>
              <a:rPr lang="en-US" sz="2400" b="1" dirty="0">
                <a:solidFill>
                  <a:schemeClr val="tx1"/>
                </a:solidFill>
              </a:rPr>
              <a:t> </a:t>
            </a:r>
            <a:r>
              <a:rPr lang="en-US" sz="2400" b="1" dirty="0" err="1">
                <a:solidFill>
                  <a:schemeClr val="tx1"/>
                </a:solidFill>
              </a:rPr>
              <a:t>bendición</a:t>
            </a:r>
            <a:r>
              <a:rPr lang="en-US" sz="2400" b="1" dirty="0">
                <a:solidFill>
                  <a:schemeClr val="tx1"/>
                </a:solidFill>
              </a:rPr>
              <a:t>) </a:t>
            </a:r>
            <a:r>
              <a:rPr lang="en-US" sz="2400" b="1" dirty="0" err="1">
                <a:solidFill>
                  <a:schemeClr val="tx1"/>
                </a:solidFill>
              </a:rPr>
              <a:t>por</a:t>
            </a:r>
            <a:r>
              <a:rPr lang="en-US" sz="2400" b="1" dirty="0">
                <a:solidFill>
                  <a:schemeClr val="tx1"/>
                </a:solidFill>
              </a:rPr>
              <a:t> el </a:t>
            </a:r>
            <a:r>
              <a:rPr lang="en-US" sz="2400" b="1" dirty="0" err="1">
                <a:solidFill>
                  <a:srgbClr val="000090"/>
                </a:solidFill>
              </a:rPr>
              <a:t>contenido</a:t>
            </a:r>
            <a:r>
              <a:rPr lang="en-US" sz="2400" b="1" dirty="0">
                <a:solidFill>
                  <a:srgbClr val="000090"/>
                </a:solidFill>
              </a:rPr>
              <a:t> </a:t>
            </a:r>
            <a:r>
              <a:rPr lang="en-US" sz="2400" b="1" dirty="0">
                <a:solidFill>
                  <a:schemeClr val="tx1"/>
                </a:solidFill>
              </a:rPr>
              <a:t>(</a:t>
            </a:r>
            <a:r>
              <a:rPr lang="en-US" sz="2400" b="1" dirty="0" err="1">
                <a:solidFill>
                  <a:schemeClr val="tx1"/>
                </a:solidFill>
              </a:rPr>
              <a:t>jugo</a:t>
            </a:r>
            <a:r>
              <a:rPr lang="en-US" sz="2400" b="1" dirty="0">
                <a:solidFill>
                  <a:schemeClr val="tx1"/>
                </a:solidFill>
              </a:rPr>
              <a:t> de </a:t>
            </a:r>
            <a:r>
              <a:rPr lang="en-US" sz="2400" b="1" dirty="0" err="1">
                <a:solidFill>
                  <a:schemeClr val="tx1"/>
                </a:solidFill>
              </a:rPr>
              <a:t>uva</a:t>
            </a:r>
            <a:r>
              <a:rPr lang="en-US" sz="2400" b="1" dirty="0">
                <a:solidFill>
                  <a:schemeClr val="tx1"/>
                </a:solidFill>
              </a:rPr>
              <a:t>) y no </a:t>
            </a:r>
            <a:r>
              <a:rPr lang="en-US" sz="2400" b="1" dirty="0" err="1">
                <a:solidFill>
                  <a:schemeClr val="tx1"/>
                </a:solidFill>
              </a:rPr>
              <a:t>por</a:t>
            </a:r>
            <a:r>
              <a:rPr lang="en-US" sz="2400" b="1" dirty="0">
                <a:solidFill>
                  <a:schemeClr val="tx1"/>
                </a:solidFill>
              </a:rPr>
              <a:t> el </a:t>
            </a:r>
            <a:r>
              <a:rPr lang="en-US" sz="2400" b="1" dirty="0" err="1">
                <a:solidFill>
                  <a:schemeClr val="tx1"/>
                </a:solidFill>
              </a:rPr>
              <a:t>recipiente</a:t>
            </a:r>
            <a:r>
              <a:rPr lang="en-US" sz="2400" b="1" dirty="0">
                <a:solidFill>
                  <a:schemeClr val="tx1"/>
                </a:solidFill>
              </a:rPr>
              <a:t>. </a:t>
            </a:r>
            <a:endParaRPr lang="en-US" sz="24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4" name="Rectangle 3"/>
          <p:cNvSpPr/>
          <p:nvPr/>
        </p:nvSpPr>
        <p:spPr>
          <a:xfrm>
            <a:off x="971550" y="2024063"/>
            <a:ext cx="7704138" cy="922337"/>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1 Corintios 10:16 </a:t>
            </a:r>
            <a:r>
              <a:rPr lang="es-ES_tradnl" altLang="en-US" b="1">
                <a:solidFill>
                  <a:srgbClr val="000090"/>
                </a:solidFill>
              </a:rPr>
              <a:t>La copa </a:t>
            </a:r>
            <a:r>
              <a:rPr lang="es-ES_tradnl" altLang="en-US"/>
              <a:t>de bendición que bendecimos, </a:t>
            </a:r>
            <a:br>
              <a:rPr lang="es-ES_tradnl" altLang="en-US"/>
            </a:br>
            <a:r>
              <a:rPr lang="es-ES_tradnl" altLang="en-US"/>
              <a:t>¿no </a:t>
            </a:r>
            <a:r>
              <a:rPr lang="es-ES_tradnl" altLang="en-US" b="1">
                <a:solidFill>
                  <a:srgbClr val="000090"/>
                </a:solidFill>
              </a:rPr>
              <a:t>es la comunión de la sangre de Cristo</a:t>
            </a:r>
            <a:r>
              <a:rPr lang="es-ES_tradnl" altLang="en-US"/>
              <a:t>? </a:t>
            </a:r>
            <a:br>
              <a:rPr lang="es-ES_tradnl" altLang="en-US"/>
            </a:br>
            <a:r>
              <a:rPr lang="es-ES_tradnl" altLang="en-US"/>
              <a:t>El pan que partimos, ¿no es la comunión del cuerpo de Cristo?</a:t>
            </a:r>
            <a:endParaRPr lang="en-US" alt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5" name="Rectangle 9"/>
          <p:cNvSpPr/>
          <p:nvPr/>
        </p:nvSpPr>
        <p:spPr>
          <a:xfrm>
            <a:off x="611560" y="692696"/>
            <a:ext cx="8064896" cy="830997"/>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#1. </a:t>
            </a:r>
          </a:p>
          <a:p>
            <a:pPr lvl="1" fontAlgn="auto">
              <a:spcBef>
                <a:spcPts val="0"/>
              </a:spcBef>
              <a:spcAft>
                <a:spcPts val="0"/>
              </a:spcAft>
              <a:defRPr/>
            </a:pPr>
            <a:r>
              <a:rPr lang="es-ES_tradnl" sz="2400" b="1" dirty="0">
                <a:solidFill>
                  <a:schemeClr val="tx1"/>
                </a:solidFill>
              </a:rPr>
              <a:t>Hay TRES elementos instituidos por Jesús.</a:t>
            </a:r>
            <a:endParaRPr lang="en-US" sz="2400" dirty="0"/>
          </a:p>
        </p:txBody>
      </p:sp>
      <p:sp>
        <p:nvSpPr>
          <p:cNvPr id="6" name="Rectangle 9"/>
          <p:cNvSpPr/>
          <p:nvPr/>
        </p:nvSpPr>
        <p:spPr>
          <a:xfrm>
            <a:off x="611560" y="3645024"/>
            <a:ext cx="8064896" cy="769441"/>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#3:</a:t>
            </a:r>
            <a:endParaRPr lang="en-US" sz="2400" b="1" dirty="0">
              <a:ln w="3175">
                <a:solidFill>
                  <a:schemeClr val="tx1"/>
                </a:solidFill>
              </a:ln>
              <a:solidFill>
                <a:srgbClr val="3366FF"/>
              </a:solidFill>
            </a:endParaRPr>
          </a:p>
          <a:p>
            <a:pPr lvl="1" fontAlgn="auto">
              <a:spcBef>
                <a:spcPts val="0"/>
              </a:spcBef>
              <a:spcAft>
                <a:spcPts val="0"/>
              </a:spcAft>
              <a:defRPr/>
            </a:pPr>
            <a:r>
              <a:rPr lang="en-US" sz="2000" b="1" dirty="0" err="1">
                <a:solidFill>
                  <a:schemeClr val="tx1"/>
                </a:solidFill>
              </a:rPr>
              <a:t>Jesús</a:t>
            </a:r>
            <a:r>
              <a:rPr lang="en-US" sz="2000" b="1" dirty="0">
                <a:solidFill>
                  <a:schemeClr val="tx1"/>
                </a:solidFill>
              </a:rPr>
              <a:t> </a:t>
            </a:r>
            <a:r>
              <a:rPr lang="en-US" sz="2000" b="1" dirty="0" err="1">
                <a:solidFill>
                  <a:schemeClr val="tx1"/>
                </a:solidFill>
              </a:rPr>
              <a:t>dio</a:t>
            </a:r>
            <a:r>
              <a:rPr lang="en-US" sz="2000" b="1" dirty="0">
                <a:solidFill>
                  <a:schemeClr val="tx1"/>
                </a:solidFill>
              </a:rPr>
              <a:t> gracias (</a:t>
            </a:r>
            <a:r>
              <a:rPr lang="en-US" sz="2000" b="1" dirty="0" err="1">
                <a:solidFill>
                  <a:schemeClr val="tx1"/>
                </a:solidFill>
              </a:rPr>
              <a:t>pidió</a:t>
            </a:r>
            <a:r>
              <a:rPr lang="en-US" sz="2000" b="1" dirty="0">
                <a:solidFill>
                  <a:schemeClr val="tx1"/>
                </a:solidFill>
              </a:rPr>
              <a:t> </a:t>
            </a:r>
            <a:r>
              <a:rPr lang="en-US" sz="2000" b="1" dirty="0" err="1">
                <a:solidFill>
                  <a:schemeClr val="tx1"/>
                </a:solidFill>
              </a:rPr>
              <a:t>bendición</a:t>
            </a:r>
            <a:r>
              <a:rPr lang="en-US" sz="2000" b="1" dirty="0">
                <a:solidFill>
                  <a:schemeClr val="tx1"/>
                </a:solidFill>
              </a:rPr>
              <a:t>) </a:t>
            </a:r>
            <a:r>
              <a:rPr lang="en-US" sz="2000" b="1" dirty="0" err="1">
                <a:solidFill>
                  <a:schemeClr val="tx1"/>
                </a:solidFill>
              </a:rPr>
              <a:t>por</a:t>
            </a:r>
            <a:r>
              <a:rPr lang="en-US" sz="2000" b="1" dirty="0">
                <a:solidFill>
                  <a:schemeClr val="tx1"/>
                </a:solidFill>
              </a:rPr>
              <a:t> el </a:t>
            </a:r>
            <a:r>
              <a:rPr lang="en-US" sz="2000" b="1" dirty="0" err="1">
                <a:solidFill>
                  <a:schemeClr val="tx1"/>
                </a:solidFill>
              </a:rPr>
              <a:t>contenido</a:t>
            </a:r>
            <a:r>
              <a:rPr lang="en-US" sz="2000" b="1" dirty="0">
                <a:solidFill>
                  <a:schemeClr val="tx1"/>
                </a:solidFill>
              </a:rPr>
              <a:t>. </a:t>
            </a:r>
            <a:endParaRPr lang="en-US" sz="2000" dirty="0"/>
          </a:p>
        </p:txBody>
      </p:sp>
      <p:sp>
        <p:nvSpPr>
          <p:cNvPr id="7" name="Rectangle 9"/>
          <p:cNvSpPr/>
          <p:nvPr/>
        </p:nvSpPr>
        <p:spPr>
          <a:xfrm>
            <a:off x="611560" y="1628800"/>
            <a:ext cx="8064896" cy="1077218"/>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#1:</a:t>
            </a:r>
            <a:endParaRPr lang="en-US" sz="2400" b="1" dirty="0">
              <a:ln w="3175">
                <a:solidFill>
                  <a:schemeClr val="tx1"/>
                </a:solidFill>
              </a:ln>
              <a:solidFill>
                <a:srgbClr val="3366FF"/>
              </a:solidFill>
            </a:endParaRPr>
          </a:p>
          <a:p>
            <a:pPr lvl="1" fontAlgn="auto">
              <a:spcBef>
                <a:spcPts val="0"/>
              </a:spcBef>
              <a:spcAft>
                <a:spcPts val="0"/>
              </a:spcAft>
              <a:defRPr/>
            </a:pPr>
            <a:r>
              <a:rPr lang="en-US" sz="2000" b="1" dirty="0">
                <a:solidFill>
                  <a:schemeClr val="tx1"/>
                </a:solidFill>
              </a:rPr>
              <a:t>El Nuevo </a:t>
            </a:r>
            <a:r>
              <a:rPr lang="en-US" sz="2000" b="1" dirty="0" err="1">
                <a:solidFill>
                  <a:schemeClr val="tx1"/>
                </a:solidFill>
              </a:rPr>
              <a:t>Pacto</a:t>
            </a:r>
            <a:r>
              <a:rPr lang="en-US" sz="2000" b="1" dirty="0">
                <a:solidFill>
                  <a:schemeClr val="tx1"/>
                </a:solidFill>
              </a:rPr>
              <a:t> </a:t>
            </a:r>
            <a:r>
              <a:rPr lang="en-US" sz="2000" b="1" dirty="0" err="1">
                <a:solidFill>
                  <a:schemeClr val="tx1"/>
                </a:solidFill>
              </a:rPr>
              <a:t>fue</a:t>
            </a:r>
            <a:r>
              <a:rPr lang="en-US" sz="2000" b="1" dirty="0">
                <a:solidFill>
                  <a:schemeClr val="tx1"/>
                </a:solidFill>
              </a:rPr>
              <a:t> </a:t>
            </a:r>
            <a:r>
              <a:rPr lang="en-US" sz="2000" b="1" dirty="0" err="1">
                <a:solidFill>
                  <a:schemeClr val="tx1"/>
                </a:solidFill>
              </a:rPr>
              <a:t>confirmado</a:t>
            </a:r>
            <a:r>
              <a:rPr lang="en-US" sz="2000" b="1" dirty="0">
                <a:solidFill>
                  <a:schemeClr val="tx1"/>
                </a:solidFill>
              </a:rPr>
              <a:t> con la </a:t>
            </a:r>
            <a:r>
              <a:rPr lang="en-US" sz="2000" b="1" dirty="0" err="1">
                <a:solidFill>
                  <a:schemeClr val="tx1"/>
                </a:solidFill>
              </a:rPr>
              <a:t>sangre</a:t>
            </a:r>
            <a:r>
              <a:rPr lang="en-US" sz="2000" b="1" dirty="0">
                <a:solidFill>
                  <a:schemeClr val="tx1"/>
                </a:solidFill>
              </a:rPr>
              <a:t> de Cristo, y el </a:t>
            </a:r>
            <a:r>
              <a:rPr lang="en-US" sz="2000" b="1" dirty="0" err="1">
                <a:solidFill>
                  <a:schemeClr val="tx1"/>
                </a:solidFill>
              </a:rPr>
              <a:t>fruto</a:t>
            </a:r>
            <a:r>
              <a:rPr lang="en-US" sz="2000" b="1" dirty="0">
                <a:solidFill>
                  <a:schemeClr val="tx1"/>
                </a:solidFill>
              </a:rPr>
              <a:t> de la vid </a:t>
            </a:r>
            <a:r>
              <a:rPr lang="en-US" sz="2000" b="1" dirty="0" err="1">
                <a:solidFill>
                  <a:schemeClr val="tx1"/>
                </a:solidFill>
              </a:rPr>
              <a:t>representa</a:t>
            </a:r>
            <a:r>
              <a:rPr lang="en-US" sz="2000" b="1" dirty="0">
                <a:solidFill>
                  <a:schemeClr val="tx1"/>
                </a:solidFill>
              </a:rPr>
              <a:t> la </a:t>
            </a:r>
            <a:r>
              <a:rPr lang="en-US" sz="2000" b="1" dirty="0" err="1">
                <a:solidFill>
                  <a:schemeClr val="tx1"/>
                </a:solidFill>
              </a:rPr>
              <a:t>sangre</a:t>
            </a:r>
            <a:r>
              <a:rPr lang="en-US" sz="2000" b="1" dirty="0">
                <a:solidFill>
                  <a:schemeClr val="tx1"/>
                </a:solidFill>
              </a:rPr>
              <a:t>. </a:t>
            </a:r>
            <a:endParaRPr lang="en-US" sz="2000" dirty="0"/>
          </a:p>
        </p:txBody>
      </p:sp>
      <p:sp>
        <p:nvSpPr>
          <p:cNvPr id="9" name="Rectangle 9"/>
          <p:cNvSpPr/>
          <p:nvPr/>
        </p:nvSpPr>
        <p:spPr>
          <a:xfrm>
            <a:off x="611560" y="2780928"/>
            <a:ext cx="8064896" cy="769441"/>
          </a:xfrm>
          <a:prstGeom prst="rect">
            <a:avLst/>
          </a:prstGeom>
          <a:solidFill>
            <a:schemeClr val="bg2">
              <a:lumMod val="40000"/>
              <a:lumOff val="60000"/>
              <a:alpha val="90000"/>
            </a:schemeClr>
          </a:soli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3366FF"/>
                </a:solidFill>
              </a:rPr>
              <a:t>REFUTACIÓN #2:</a:t>
            </a:r>
            <a:endParaRPr lang="en-US" sz="2400" b="1" dirty="0">
              <a:ln w="3175">
                <a:solidFill>
                  <a:schemeClr val="tx1"/>
                </a:solidFill>
              </a:ln>
              <a:solidFill>
                <a:srgbClr val="3366FF"/>
              </a:solidFill>
            </a:endParaRPr>
          </a:p>
          <a:p>
            <a:pPr lvl="1" fontAlgn="auto">
              <a:spcBef>
                <a:spcPts val="0"/>
              </a:spcBef>
              <a:spcAft>
                <a:spcPts val="0"/>
              </a:spcAft>
              <a:defRPr/>
            </a:pPr>
            <a:r>
              <a:rPr lang="en-US" sz="2000" b="1" dirty="0">
                <a:solidFill>
                  <a:schemeClr val="tx1"/>
                </a:solidFill>
              </a:rPr>
              <a:t>¡La </a:t>
            </a:r>
            <a:r>
              <a:rPr lang="en-US" sz="2000" b="1" dirty="0" err="1">
                <a:solidFill>
                  <a:schemeClr val="tx1"/>
                </a:solidFill>
              </a:rPr>
              <a:t>copa</a:t>
            </a:r>
            <a:r>
              <a:rPr lang="en-US" sz="2000" b="1" dirty="0">
                <a:solidFill>
                  <a:schemeClr val="tx1"/>
                </a:solidFill>
              </a:rPr>
              <a:t> se </a:t>
            </a:r>
            <a:r>
              <a:rPr lang="en-US" sz="2000" b="1" dirty="0" err="1">
                <a:solidFill>
                  <a:schemeClr val="tx1"/>
                </a:solidFill>
              </a:rPr>
              <a:t>bebe</a:t>
            </a:r>
            <a:r>
              <a:rPr lang="en-US" sz="2000" b="1" dirty="0">
                <a:solidFill>
                  <a:schemeClr val="tx1"/>
                </a:solidFill>
              </a:rPr>
              <a:t>! </a:t>
            </a:r>
            <a:r>
              <a:rPr lang="en-US" sz="2000" b="1" dirty="0" err="1">
                <a:solidFill>
                  <a:schemeClr val="tx1"/>
                </a:solidFill>
              </a:rPr>
              <a:t>así</a:t>
            </a:r>
            <a:r>
              <a:rPr lang="en-US" sz="2000" b="1" dirty="0">
                <a:solidFill>
                  <a:schemeClr val="tx1"/>
                </a:solidFill>
              </a:rPr>
              <a:t> el </a:t>
            </a:r>
            <a:r>
              <a:rPr lang="en-US" sz="2000" b="1" dirty="0" err="1">
                <a:solidFill>
                  <a:schemeClr val="tx1"/>
                </a:solidFill>
              </a:rPr>
              <a:t>significado</a:t>
            </a:r>
            <a:r>
              <a:rPr lang="en-US" sz="2000" b="1" dirty="0">
                <a:solidFill>
                  <a:schemeClr val="tx1"/>
                </a:solidFill>
              </a:rPr>
              <a:t> </a:t>
            </a:r>
            <a:r>
              <a:rPr lang="en-US" sz="2000" b="1" dirty="0" err="1">
                <a:solidFill>
                  <a:schemeClr val="tx1"/>
                </a:solidFill>
              </a:rPr>
              <a:t>está</a:t>
            </a:r>
            <a:r>
              <a:rPr lang="en-US" sz="2000" b="1" dirty="0">
                <a:solidFill>
                  <a:schemeClr val="tx1"/>
                </a:solidFill>
              </a:rPr>
              <a:t> en el </a:t>
            </a:r>
            <a:r>
              <a:rPr lang="en-US" sz="2000" b="1" dirty="0" err="1">
                <a:solidFill>
                  <a:schemeClr val="tx1"/>
                </a:solidFill>
              </a:rPr>
              <a:t>contenido</a:t>
            </a:r>
            <a:r>
              <a:rPr lang="en-US" sz="2000" b="1" dirty="0">
                <a:solidFill>
                  <a:schemeClr val="tx1"/>
                </a:solidFill>
              </a:rPr>
              <a:t>. </a:t>
            </a:r>
            <a:endParaRPr lang="en-US" sz="2000" dirty="0"/>
          </a:p>
        </p:txBody>
      </p:sp>
      <p:sp>
        <p:nvSpPr>
          <p:cNvPr id="8" name="Rectangle 7"/>
          <p:cNvSpPr>
            <a:spLocks noChangeArrowheads="1"/>
          </p:cNvSpPr>
          <p:nvPr/>
        </p:nvSpPr>
        <p:spPr bwMode="auto">
          <a:xfrm>
            <a:off x="323850" y="4508500"/>
            <a:ext cx="8569325" cy="2032000"/>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ヒラギノ角ゴ Pro W3" pitchFamily="121" charset="-128"/>
              </a:defRPr>
            </a:lvl1pPr>
            <a:lvl2pPr>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solidFill>
                  <a:srgbClr val="FFFFFF"/>
                </a:solidFill>
              </a:rPr>
              <a:t>CONCLUSIÓN</a:t>
            </a:r>
            <a:endParaRPr lang="en-US" altLang="en-US">
              <a:solidFill>
                <a:srgbClr val="FFFFFF"/>
              </a:solidFill>
            </a:endParaRPr>
          </a:p>
          <a:p>
            <a:r>
              <a:rPr lang="es-ES_tradnl" altLang="en-US">
                <a:solidFill>
                  <a:srgbClr val="FFFFFF"/>
                </a:solidFill>
              </a:rPr>
              <a:t>La copa se refiere al </a:t>
            </a:r>
            <a:r>
              <a:rPr lang="es-ES_tradnl" altLang="en-US" b="1" i="1">
                <a:solidFill>
                  <a:srgbClr val="FFFFFF"/>
                </a:solidFill>
              </a:rPr>
              <a:t>contenido</a:t>
            </a:r>
            <a:r>
              <a:rPr lang="es-ES_tradnl" altLang="en-US">
                <a:solidFill>
                  <a:srgbClr val="FFFFFF"/>
                </a:solidFill>
              </a:rPr>
              <a:t>, y el</a:t>
            </a:r>
            <a:r>
              <a:rPr lang="es-ES_tradnl" altLang="en-US" b="1" i="1">
                <a:solidFill>
                  <a:srgbClr val="FFFFFF"/>
                </a:solidFill>
              </a:rPr>
              <a:t> contenido</a:t>
            </a:r>
            <a:r>
              <a:rPr lang="es-ES_tradnl" altLang="en-US">
                <a:solidFill>
                  <a:srgbClr val="FFFFFF"/>
                </a:solidFill>
              </a:rPr>
              <a:t> representa la sangre de Cristo. </a:t>
            </a:r>
            <a:endParaRPr lang="en-US" altLang="en-US">
              <a:solidFill>
                <a:srgbClr val="FFFFFF"/>
              </a:solidFill>
            </a:endParaRPr>
          </a:p>
          <a:p>
            <a:r>
              <a:rPr lang="es-ES_tradnl" altLang="en-US">
                <a:solidFill>
                  <a:srgbClr val="FFFFFF"/>
                </a:solidFill>
              </a:rPr>
              <a:t>	Por tanto,</a:t>
            </a:r>
            <a:endParaRPr lang="en-US" altLang="en-US">
              <a:solidFill>
                <a:srgbClr val="FFFFFF"/>
              </a:solidFill>
            </a:endParaRPr>
          </a:p>
          <a:p>
            <a:pPr lvl="1"/>
            <a:r>
              <a:rPr lang="es-ES_tradnl" altLang="en-US">
                <a:solidFill>
                  <a:srgbClr val="FFFFFF"/>
                </a:solidFill>
              </a:rPr>
              <a:t>1. El recipiente </a:t>
            </a:r>
            <a:r>
              <a:rPr lang="es-ES_tradnl" altLang="en-US" b="1" i="1">
                <a:solidFill>
                  <a:srgbClr val="FFFFFF"/>
                </a:solidFill>
              </a:rPr>
              <a:t>no</a:t>
            </a:r>
            <a:r>
              <a:rPr lang="es-ES_tradnl" altLang="en-US">
                <a:solidFill>
                  <a:srgbClr val="FFFFFF"/>
                </a:solidFill>
              </a:rPr>
              <a:t> significa la sangre.</a:t>
            </a:r>
            <a:endParaRPr lang="en-US" altLang="en-US">
              <a:solidFill>
                <a:srgbClr val="FFFFFF"/>
              </a:solidFill>
            </a:endParaRPr>
          </a:p>
          <a:p>
            <a:pPr lvl="1"/>
            <a:r>
              <a:rPr lang="es-ES_tradnl" altLang="en-US">
                <a:solidFill>
                  <a:srgbClr val="FFFFFF"/>
                </a:solidFill>
              </a:rPr>
              <a:t>2. El recipiente </a:t>
            </a:r>
            <a:r>
              <a:rPr lang="es-ES_tradnl" altLang="en-US" b="1" i="1">
                <a:solidFill>
                  <a:srgbClr val="FFFFFF"/>
                </a:solidFill>
              </a:rPr>
              <a:t>no</a:t>
            </a:r>
            <a:r>
              <a:rPr lang="es-ES_tradnl" altLang="en-US">
                <a:solidFill>
                  <a:srgbClr val="FFFFFF"/>
                </a:solidFill>
              </a:rPr>
              <a:t> significa el Nuevo Pacto.</a:t>
            </a:r>
            <a:endParaRPr lang="en-US" altLang="en-US">
              <a:solidFill>
                <a:srgbClr val="FFFFFF"/>
              </a:solidFill>
            </a:endParaRPr>
          </a:p>
          <a:p>
            <a:pPr lvl="1"/>
            <a:r>
              <a:rPr lang="es-ES_tradnl" altLang="en-US">
                <a:solidFill>
                  <a:srgbClr val="FFFFFF"/>
                </a:solidFill>
              </a:rPr>
              <a:t>3. El recipiente </a:t>
            </a:r>
            <a:r>
              <a:rPr lang="es-ES_tradnl" altLang="en-US" b="1" i="1">
                <a:solidFill>
                  <a:srgbClr val="FFFFFF"/>
                </a:solidFill>
              </a:rPr>
              <a:t>no</a:t>
            </a:r>
            <a:r>
              <a:rPr lang="es-ES_tradnl" altLang="en-US">
                <a:solidFill>
                  <a:srgbClr val="FFFFFF"/>
                </a:solidFill>
              </a:rPr>
              <a:t> tiene ningún </a:t>
            </a:r>
            <a:r>
              <a:rPr lang="es-ES_tradnl" altLang="en-US" b="1" i="1">
                <a:solidFill>
                  <a:srgbClr val="FFFFFF"/>
                </a:solidFill>
              </a:rPr>
              <a:t>representación</a:t>
            </a:r>
            <a:r>
              <a:rPr lang="es-ES_tradnl" altLang="en-US">
                <a:solidFill>
                  <a:srgbClr val="FFFFFF"/>
                </a:solidFill>
              </a:rPr>
              <a:t> ni </a:t>
            </a:r>
            <a:r>
              <a:rPr lang="es-ES_tradnl" altLang="en-US" b="1" i="1">
                <a:solidFill>
                  <a:srgbClr val="FFFFFF"/>
                </a:solidFill>
              </a:rPr>
              <a:t>valor</a:t>
            </a:r>
            <a:r>
              <a:rPr lang="es-ES_tradnl" altLang="en-US">
                <a:solidFill>
                  <a:srgbClr val="FFFFFF"/>
                </a:solidFill>
              </a:rPr>
              <a:t> espiritual. </a:t>
            </a:r>
            <a:endParaRPr lang="en-US" altLang="en-US">
              <a:solidFill>
                <a:srgbClr val="FFFFFF"/>
              </a:solidFill>
            </a:endParaRPr>
          </a:p>
          <a:p>
            <a:pPr lvl="1"/>
            <a:r>
              <a:rPr lang="es-ES_tradnl" altLang="en-US">
                <a:solidFill>
                  <a:srgbClr val="FFFFFF"/>
                </a:solidFill>
              </a:rPr>
              <a:t>4. Hay solamente </a:t>
            </a:r>
            <a:r>
              <a:rPr lang="es-ES_tradnl" altLang="en-US" b="1" i="1">
                <a:solidFill>
                  <a:srgbClr val="FFFFFF"/>
                </a:solidFill>
              </a:rPr>
              <a:t>dos</a:t>
            </a:r>
            <a:r>
              <a:rPr lang="es-ES_tradnl" altLang="en-US">
                <a:solidFill>
                  <a:srgbClr val="FFFFFF"/>
                </a:solidFill>
              </a:rPr>
              <a:t> elementos instituidos por Jesús.</a:t>
            </a:r>
            <a:endParaRPr lang="en-US" altLang="en-US">
              <a:solidFill>
                <a:srgbClr val="FFFFFF"/>
              </a:solidFill>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edg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Rectangle 9"/>
          <p:cNvSpPr/>
          <p:nvPr/>
        </p:nvSpPr>
        <p:spPr>
          <a:xfrm>
            <a:off x="611560" y="742052"/>
            <a:ext cx="8064896" cy="4308872"/>
          </a:xfrm>
          <a:prstGeom prst="rect">
            <a:avLst/>
          </a:prstGeom>
          <a:gradFill flip="none" rotWithShape="1">
            <a:gsLst>
              <a:gs pos="0">
                <a:schemeClr val="bg1">
                  <a:lumMod val="95000"/>
                  <a:alpha val="45000"/>
                </a:schemeClr>
              </a:gs>
              <a:gs pos="100000">
                <a:schemeClr val="tx1">
                  <a:lumMod val="65000"/>
                  <a:lumOff val="35000"/>
                  <a:alpha val="45000"/>
                </a:schemeClr>
              </a:gs>
            </a:gsLst>
            <a:path path="circle">
              <a:fillToRect l="100000" t="100000"/>
            </a:path>
            <a:tileRect r="-100000" b="-100000"/>
          </a:gradFill>
          <a:ln>
            <a:gradFill flip="none" rotWithShape="1">
              <a:gsLst>
                <a:gs pos="0">
                  <a:schemeClr val="accent3">
                    <a:shade val="95000"/>
                    <a:satMod val="105000"/>
                    <a:alpha val="51000"/>
                  </a:schemeClr>
                </a:gs>
                <a:gs pos="100000">
                  <a:srgbClr val="000000">
                    <a:alpha val="51000"/>
                  </a:srgbClr>
                </a:gs>
              </a:gsLst>
              <a:lin ang="18420000" scaled="0"/>
              <a:tileRect/>
            </a:gradFill>
          </a:ln>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es-ES_tradnl" sz="2400" b="1" dirty="0">
                <a:ln w="3175">
                  <a:solidFill>
                    <a:schemeClr val="tx1"/>
                  </a:solidFill>
                </a:ln>
                <a:solidFill>
                  <a:srgbClr val="FF0000"/>
                </a:solidFill>
              </a:rPr>
              <a:t>FALSA ENSEÑANZA #2a. </a:t>
            </a:r>
            <a:endParaRPr lang="en-US" sz="2400" b="1" dirty="0">
              <a:ln w="3175">
                <a:solidFill>
                  <a:schemeClr val="tx1"/>
                </a:solidFill>
              </a:ln>
              <a:solidFill>
                <a:srgbClr val="FF0000"/>
              </a:solidFill>
            </a:endParaRPr>
          </a:p>
          <a:p>
            <a:pPr lvl="1" fontAlgn="auto">
              <a:spcBef>
                <a:spcPts val="0"/>
              </a:spcBef>
              <a:spcAft>
                <a:spcPts val="0"/>
              </a:spcAft>
              <a:defRPr/>
            </a:pPr>
            <a:r>
              <a:rPr lang="es-ES_tradnl" sz="2400" b="1" dirty="0">
                <a:solidFill>
                  <a:srgbClr val="008000"/>
                </a:solidFill>
              </a:rPr>
              <a:t>Todos</a:t>
            </a:r>
            <a:r>
              <a:rPr lang="es-ES_tradnl" sz="2400" b="1" dirty="0">
                <a:solidFill>
                  <a:schemeClr val="tx1"/>
                </a:solidFill>
              </a:rPr>
              <a:t> los cristianos en una congregación </a:t>
            </a:r>
            <a:r>
              <a:rPr lang="es-ES_tradnl" sz="2400" b="1" dirty="0">
                <a:solidFill>
                  <a:srgbClr val="008000"/>
                </a:solidFill>
              </a:rPr>
              <a:t>deben</a:t>
            </a:r>
            <a:r>
              <a:rPr lang="es-ES_tradnl" sz="2400" b="1" dirty="0">
                <a:solidFill>
                  <a:schemeClr val="tx1"/>
                </a:solidFill>
              </a:rPr>
              <a:t> </a:t>
            </a:r>
            <a:r>
              <a:rPr lang="es-ES_tradnl" sz="2400" b="1" dirty="0">
                <a:solidFill>
                  <a:srgbClr val="008000"/>
                </a:solidFill>
              </a:rPr>
              <a:t>beber de un vaso </a:t>
            </a:r>
            <a:r>
              <a:rPr lang="es-ES_tradnl" sz="2400" b="1" dirty="0">
                <a:solidFill>
                  <a:schemeClr val="tx1"/>
                </a:solidFill>
              </a:rPr>
              <a:t>conteniendo el fruto de la vid.</a:t>
            </a:r>
            <a:endParaRPr lang="en-US" sz="2400" b="1" dirty="0">
              <a:solidFill>
                <a:schemeClr val="tx1"/>
              </a:solidFill>
            </a:endParaRPr>
          </a:p>
          <a:p>
            <a:pPr fontAlgn="auto">
              <a:spcBef>
                <a:spcPts val="0"/>
              </a:spcBef>
              <a:spcAft>
                <a:spcPts val="0"/>
              </a:spcAft>
              <a:defRPr/>
            </a:pPr>
            <a:r>
              <a:rPr lang="es-ES_tradnl" sz="2400" dirty="0"/>
              <a:t>La copa (</a:t>
            </a:r>
            <a:r>
              <a:rPr lang="es-ES_tradnl" sz="2400" b="1" dirty="0">
                <a:solidFill>
                  <a:srgbClr val="000090"/>
                </a:solidFill>
              </a:rPr>
              <a:t>el</a:t>
            </a:r>
            <a:r>
              <a:rPr lang="es-ES_tradnl" sz="2400" b="1" dirty="0"/>
              <a:t> </a:t>
            </a:r>
            <a:r>
              <a:rPr lang="es-ES_tradnl" sz="2400" b="1" dirty="0">
                <a:solidFill>
                  <a:srgbClr val="000090"/>
                </a:solidFill>
              </a:rPr>
              <a:t>recipiente</a:t>
            </a:r>
            <a:r>
              <a:rPr lang="es-ES_tradnl" sz="2400" dirty="0"/>
              <a:t>) </a:t>
            </a:r>
            <a:r>
              <a:rPr lang="es-ES_tradnl" sz="2400" b="1" dirty="0">
                <a:solidFill>
                  <a:srgbClr val="000090"/>
                </a:solidFill>
              </a:rPr>
              <a:t>representa</a:t>
            </a:r>
            <a:r>
              <a:rPr lang="es-ES_tradnl" sz="2400" dirty="0"/>
              <a:t> el nuevo Pacto, y </a:t>
            </a:r>
            <a:r>
              <a:rPr lang="es-ES_tradnl" sz="2400" dirty="0">
                <a:solidFill>
                  <a:srgbClr val="000090"/>
                </a:solidFill>
              </a:rPr>
              <a:t>Jesús</a:t>
            </a:r>
            <a:r>
              <a:rPr lang="es-ES_tradnl" sz="2400" dirty="0"/>
              <a:t> cuando pidió bendición </a:t>
            </a:r>
            <a:r>
              <a:rPr lang="es-ES_tradnl" sz="2400" b="1" dirty="0">
                <a:solidFill>
                  <a:srgbClr val="000090"/>
                </a:solidFill>
              </a:rPr>
              <a:t>dio gracias</a:t>
            </a:r>
            <a:r>
              <a:rPr lang="es-ES_tradnl" sz="2400" dirty="0">
                <a:solidFill>
                  <a:srgbClr val="000090"/>
                </a:solidFill>
              </a:rPr>
              <a:t> por </a:t>
            </a:r>
            <a:r>
              <a:rPr lang="es-ES_tradnl" sz="2400" dirty="0"/>
              <a:t>el jugo de uva y además </a:t>
            </a:r>
            <a:r>
              <a:rPr lang="es-ES_tradnl" sz="2400" b="1" dirty="0"/>
              <a:t>por</a:t>
            </a:r>
            <a:r>
              <a:rPr lang="es-ES_tradnl" sz="2400" dirty="0"/>
              <a:t> la copa (</a:t>
            </a:r>
            <a:r>
              <a:rPr lang="es-ES_tradnl" sz="2400" b="1" dirty="0">
                <a:solidFill>
                  <a:srgbClr val="000090"/>
                </a:solidFill>
              </a:rPr>
              <a:t>el recipiente</a:t>
            </a:r>
            <a:r>
              <a:rPr lang="es-ES_tradnl" sz="2400" dirty="0"/>
              <a:t>), </a:t>
            </a:r>
            <a:r>
              <a:rPr lang="es-ES_tradnl" sz="2400" b="1" dirty="0"/>
              <a:t>entonces,</a:t>
            </a:r>
            <a:endParaRPr lang="en-US" sz="2400" dirty="0"/>
          </a:p>
          <a:p>
            <a:pPr marL="800100" lvl="1" indent="-342900" fontAlgn="auto">
              <a:spcBef>
                <a:spcPts val="1200"/>
              </a:spcBef>
              <a:spcAft>
                <a:spcPts val="0"/>
              </a:spcAft>
              <a:buFont typeface="Arial"/>
              <a:buChar char="•"/>
              <a:defRPr/>
            </a:pPr>
            <a:r>
              <a:rPr lang="es-ES_tradnl" sz="2000" dirty="0"/>
              <a:t>El </a:t>
            </a:r>
            <a:r>
              <a:rPr lang="es-ES_tradnl" sz="2000" dirty="0">
                <a:solidFill>
                  <a:srgbClr val="000090"/>
                </a:solidFill>
              </a:rPr>
              <a:t>recipiente</a:t>
            </a:r>
            <a:r>
              <a:rPr lang="es-ES_tradnl" sz="2000" dirty="0"/>
              <a:t> tiene </a:t>
            </a:r>
            <a:r>
              <a:rPr lang="es-ES_tradnl" sz="2000" dirty="0">
                <a:solidFill>
                  <a:srgbClr val="000090"/>
                </a:solidFill>
              </a:rPr>
              <a:t>valor espiritual</a:t>
            </a:r>
            <a:r>
              <a:rPr lang="es-ES_tradnl" sz="2000" dirty="0"/>
              <a:t>, </a:t>
            </a:r>
            <a:endParaRPr lang="en-US" sz="2000" dirty="0"/>
          </a:p>
          <a:p>
            <a:pPr marL="800100" lvl="1" indent="-342900" fontAlgn="auto">
              <a:spcBef>
                <a:spcPts val="1200"/>
              </a:spcBef>
              <a:spcAft>
                <a:spcPts val="0"/>
              </a:spcAft>
              <a:buFont typeface="Arial"/>
              <a:buChar char="•"/>
              <a:defRPr/>
            </a:pPr>
            <a:r>
              <a:rPr lang="es-ES_tradnl" sz="2000" dirty="0"/>
              <a:t>Hoy los cristianos debemos dar gracias </a:t>
            </a:r>
            <a:br>
              <a:rPr lang="es-ES_tradnl" sz="2000" dirty="0"/>
            </a:br>
            <a:r>
              <a:rPr lang="es-ES_tradnl" sz="2000" dirty="0">
                <a:solidFill>
                  <a:srgbClr val="000090"/>
                </a:solidFill>
              </a:rPr>
              <a:t>y pedir bendición por el envase </a:t>
            </a:r>
            <a:r>
              <a:rPr lang="es-ES_tradnl" sz="2000" dirty="0"/>
              <a:t>y jugo de la vid, y</a:t>
            </a:r>
            <a:endParaRPr lang="en-US" sz="2000" dirty="0"/>
          </a:p>
          <a:p>
            <a:pPr marL="800100" lvl="1" indent="-342900" fontAlgn="auto">
              <a:spcBef>
                <a:spcPts val="1200"/>
              </a:spcBef>
              <a:spcAft>
                <a:spcPts val="0"/>
              </a:spcAft>
              <a:buFont typeface="Arial"/>
              <a:buChar char="•"/>
              <a:defRPr/>
            </a:pPr>
            <a:r>
              <a:rPr lang="es-ES_tradnl" sz="2000" dirty="0"/>
              <a:t>Todos los cristianos en una congregación tienen que </a:t>
            </a:r>
            <a:r>
              <a:rPr lang="es-ES_tradnl" sz="2000" dirty="0">
                <a:solidFill>
                  <a:srgbClr val="000090"/>
                </a:solidFill>
              </a:rPr>
              <a:t>beber</a:t>
            </a:r>
            <a:r>
              <a:rPr lang="es-ES_tradnl" sz="2000" dirty="0"/>
              <a:t> el jugo de uva </a:t>
            </a:r>
            <a:r>
              <a:rPr lang="es-ES_tradnl" sz="2000" dirty="0">
                <a:solidFill>
                  <a:srgbClr val="000090"/>
                </a:solidFill>
              </a:rPr>
              <a:t>de</a:t>
            </a:r>
            <a:r>
              <a:rPr lang="es-ES_tradnl" sz="2000" dirty="0"/>
              <a:t> </a:t>
            </a:r>
            <a:r>
              <a:rPr lang="es-ES_tradnl" sz="2000" dirty="0">
                <a:solidFill>
                  <a:srgbClr val="000090"/>
                </a:solidFill>
              </a:rPr>
              <a:t>un solo vaso</a:t>
            </a:r>
            <a:r>
              <a:rPr lang="es-ES_tradnl" sz="2000" dirty="0"/>
              <a:t>.</a:t>
            </a:r>
            <a:endParaRPr lang="en-US" sz="2000" dirty="0"/>
          </a:p>
        </p:txBody>
      </p:sp>
      <p:sp>
        <p:nvSpPr>
          <p:cNvPr id="2" name="Rectangle 1"/>
          <p:cNvSpPr/>
          <p:nvPr/>
        </p:nvSpPr>
        <p:spPr>
          <a:xfrm>
            <a:off x="0" y="116632"/>
            <a:ext cx="9108504" cy="584776"/>
          </a:xfrm>
          <a:prstGeom prst="rect">
            <a:avLst/>
          </a:prstGeom>
        </p:spPr>
        <p:txBody>
          <a:bodyPr>
            <a:spAutoFit/>
          </a:bodyPr>
          <a:lstStyle/>
          <a:p>
            <a:pPr algn="ctr" fontAlgn="auto">
              <a:spcBef>
                <a:spcPts val="0"/>
              </a:spcBef>
              <a:spcAft>
                <a:spcPts val="0"/>
              </a:spcAft>
              <a:defRPr/>
            </a:pPr>
            <a:r>
              <a:rPr lang="es-ES_tradnl" sz="3200" b="1" i="1" dirty="0">
                <a:ln>
                  <a:solidFill>
                    <a:schemeClr val="tx1"/>
                  </a:solidFill>
                </a:ln>
                <a:solidFill>
                  <a:srgbClr val="008000"/>
                </a:solidFill>
                <a:latin typeface="+mn-lt"/>
                <a:ea typeface="+mn-ea"/>
              </a:rPr>
              <a:t>Cuántos Elementos y Cuántos Recipientes</a:t>
            </a:r>
            <a:endParaRPr lang="en-US" sz="3200" b="1" i="1" dirty="0">
              <a:ln>
                <a:solidFill>
                  <a:schemeClr val="tx1"/>
                </a:solidFill>
              </a:ln>
              <a:solidFill>
                <a:srgbClr val="008000"/>
              </a:solidFill>
              <a:latin typeface="+mn-lt"/>
              <a:ea typeface="+mn-ea"/>
            </a:endParaRPr>
          </a:p>
        </p:txBody>
      </p:sp>
      <p:sp>
        <p:nvSpPr>
          <p:cNvPr id="3" name="Rectangle 2"/>
          <p:cNvSpPr/>
          <p:nvPr/>
        </p:nvSpPr>
        <p:spPr>
          <a:xfrm>
            <a:off x="611560" y="5076472"/>
            <a:ext cx="3433212" cy="584776"/>
          </a:xfrm>
          <a:prstGeom prst="rect">
            <a:avLst/>
          </a:prstGeom>
        </p:spPr>
        <p:txBody>
          <a:bodyPr wrap="none">
            <a:spAutoFit/>
          </a:bodyPr>
          <a:lstStyle/>
          <a:p>
            <a:pPr fontAlgn="auto">
              <a:spcBef>
                <a:spcPts val="0"/>
              </a:spcBef>
              <a:spcAft>
                <a:spcPts val="0"/>
              </a:spcAft>
              <a:defRPr/>
            </a:pPr>
            <a:r>
              <a:rPr lang="es-ES_tradnl" sz="3200" b="1" i="1" dirty="0">
                <a:ln>
                  <a:solidFill>
                    <a:srgbClr val="000000"/>
                  </a:solidFill>
                </a:ln>
                <a:solidFill>
                  <a:srgbClr val="008000"/>
                </a:solidFill>
                <a:latin typeface="+mn-lt"/>
                <a:ea typeface="+mn-ea"/>
              </a:rPr>
              <a:t>Pasaje Principal</a:t>
            </a:r>
          </a:p>
        </p:txBody>
      </p:sp>
      <p:sp>
        <p:nvSpPr>
          <p:cNvPr id="4" name="Rectangle 3"/>
          <p:cNvSpPr/>
          <p:nvPr/>
        </p:nvSpPr>
        <p:spPr>
          <a:xfrm>
            <a:off x="971550" y="5613400"/>
            <a:ext cx="7704138" cy="1200150"/>
          </a:xfrm>
          <a:prstGeom prst="rect">
            <a:avLst/>
          </a:prstGeom>
          <a:solidFill>
            <a:schemeClr val="bg1">
              <a:lumMod val="85000"/>
              <a:alpha val="45000"/>
            </a:schemeClr>
          </a:solidFill>
        </p:spPr>
        <p:txBody>
          <a:bodyPr>
            <a:spAutoFit/>
          </a:bodyP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r>
              <a:rPr lang="es-ES_tradnl" altLang="en-US" b="1"/>
              <a:t>Mateo 26:26</a:t>
            </a:r>
            <a:r>
              <a:rPr lang="es-ES_tradnl" altLang="en-US"/>
              <a:t> Y mientras comían, tomó Jesús el pan, y bendijo, y lo partió, y dio a sus discípulos, y dijo: Tomad, comed; esto es mi cuerpo. </a:t>
            </a:r>
            <a:br>
              <a:rPr lang="es-ES_tradnl" altLang="en-US"/>
            </a:br>
            <a:r>
              <a:rPr lang="es-ES_tradnl" altLang="en-US" baseline="30000"/>
              <a:t>27 </a:t>
            </a:r>
            <a:r>
              <a:rPr lang="es-ES_tradnl" altLang="en-US"/>
              <a:t>Y </a:t>
            </a:r>
            <a:r>
              <a:rPr lang="es-ES_tradnl" altLang="en-US" b="1">
                <a:solidFill>
                  <a:srgbClr val="008000"/>
                </a:solidFill>
              </a:rPr>
              <a:t>tomando la copa</a:t>
            </a:r>
            <a:r>
              <a:rPr lang="es-ES_tradnl" altLang="en-US"/>
              <a:t>, y habiendo </a:t>
            </a:r>
            <a:r>
              <a:rPr lang="es-ES_tradnl" altLang="en-US" b="1">
                <a:solidFill>
                  <a:srgbClr val="008000"/>
                </a:solidFill>
              </a:rPr>
              <a:t>dado gracias</a:t>
            </a:r>
            <a:r>
              <a:rPr lang="es-ES_tradnl" altLang="en-US"/>
              <a:t>, les dio, diciendo: </a:t>
            </a:r>
            <a:br>
              <a:rPr lang="es-ES_tradnl" altLang="en-US"/>
            </a:br>
            <a:r>
              <a:rPr lang="es-ES_tradnl" altLang="en-US" b="1">
                <a:solidFill>
                  <a:srgbClr val="008000"/>
                </a:solidFill>
              </a:rPr>
              <a:t>Bebed de ella </a:t>
            </a:r>
            <a:r>
              <a:rPr lang="es-ES_tradnl" altLang="en-US"/>
              <a:t>todos.</a:t>
            </a:r>
            <a:endParaRPr lang="en-US" altLang="en-US"/>
          </a:p>
        </p:txBody>
      </p:sp>
      <p:sp>
        <p:nvSpPr>
          <p:cNvPr id="6" name="Action Button: Custom 5">
            <a:hlinkClick r:id="rId3" action="ppaction://hlinksldjump" highlightClick="1"/>
          </p:cNvPr>
          <p:cNvSpPr>
            <a:spLocks noChangeArrowheads="1"/>
          </p:cNvSpPr>
          <p:nvPr/>
        </p:nvSpPr>
        <p:spPr bwMode="auto">
          <a:xfrm>
            <a:off x="34925" y="6103938"/>
            <a:ext cx="720725" cy="719137"/>
          </a:xfrm>
          <a:prstGeom prst="actionButtonBlank">
            <a:avLst/>
          </a:prstGeom>
          <a:blipFill dpi="0" rotWithShape="1">
            <a:blip r:embed="rId4">
              <a:alphaModFix amt="78000"/>
            </a:blip>
            <a:srcRect/>
            <a:stretch>
              <a:fillRect/>
            </a:stretch>
          </a:blipFill>
          <a:ln w="9525">
            <a:solidFill>
              <a:srgbClr val="B6DCDF"/>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itchFamily="34" charset="0"/>
                <a:ea typeface="ヒラギノ角ゴ Pro W3" pitchFamily="121" charset="-128"/>
              </a:defRPr>
            </a:lvl1pPr>
            <a:lvl2pPr marL="742950" indent="-285750">
              <a:defRPr>
                <a:solidFill>
                  <a:schemeClr val="tx1"/>
                </a:solidFill>
                <a:latin typeface="Arial" pitchFamily="34" charset="0"/>
                <a:ea typeface="ヒラギノ角ゴ Pro W3" pitchFamily="121" charset="-128"/>
              </a:defRPr>
            </a:lvl2pPr>
            <a:lvl3pPr marL="1143000" indent="-228600">
              <a:defRPr>
                <a:solidFill>
                  <a:schemeClr val="tx1"/>
                </a:solidFill>
                <a:latin typeface="Arial" pitchFamily="34" charset="0"/>
                <a:ea typeface="ヒラギノ角ゴ Pro W3" pitchFamily="121" charset="-128"/>
              </a:defRPr>
            </a:lvl3pPr>
            <a:lvl4pPr marL="1600200" indent="-228600">
              <a:defRPr>
                <a:solidFill>
                  <a:schemeClr val="tx1"/>
                </a:solidFill>
                <a:latin typeface="Arial" pitchFamily="34" charset="0"/>
                <a:ea typeface="ヒラギノ角ゴ Pro W3" pitchFamily="121" charset="-128"/>
              </a:defRPr>
            </a:lvl4pPr>
            <a:lvl5pPr marL="2057400" indent="-228600">
              <a:defRPr>
                <a:solidFill>
                  <a:schemeClr val="tx1"/>
                </a:solidFill>
                <a:latin typeface="Arial" pitchFamily="34" charset="0"/>
                <a:ea typeface="ヒラギノ角ゴ Pro W3" pitchFamily="121" charset="-128"/>
              </a:defRPr>
            </a:lvl5pPr>
            <a:lvl6pPr marL="2514600" indent="-228600" fontAlgn="base">
              <a:spcBef>
                <a:spcPct val="0"/>
              </a:spcBef>
              <a:spcAft>
                <a:spcPct val="0"/>
              </a:spcAft>
              <a:defRPr>
                <a:solidFill>
                  <a:schemeClr val="tx1"/>
                </a:solidFill>
                <a:latin typeface="Arial" pitchFamily="34" charset="0"/>
                <a:ea typeface="ヒラギノ角ゴ Pro W3" pitchFamily="121" charset="-128"/>
              </a:defRPr>
            </a:lvl6pPr>
            <a:lvl7pPr marL="2971800" indent="-228600" fontAlgn="base">
              <a:spcBef>
                <a:spcPct val="0"/>
              </a:spcBef>
              <a:spcAft>
                <a:spcPct val="0"/>
              </a:spcAft>
              <a:defRPr>
                <a:solidFill>
                  <a:schemeClr val="tx1"/>
                </a:solidFill>
                <a:latin typeface="Arial" pitchFamily="34" charset="0"/>
                <a:ea typeface="ヒラギノ角ゴ Pro W3" pitchFamily="121" charset="-128"/>
              </a:defRPr>
            </a:lvl7pPr>
            <a:lvl8pPr marL="3429000" indent="-228600" fontAlgn="base">
              <a:spcBef>
                <a:spcPct val="0"/>
              </a:spcBef>
              <a:spcAft>
                <a:spcPct val="0"/>
              </a:spcAft>
              <a:defRPr>
                <a:solidFill>
                  <a:schemeClr val="tx1"/>
                </a:solidFill>
                <a:latin typeface="Arial" pitchFamily="34" charset="0"/>
                <a:ea typeface="ヒラギノ角ゴ Pro W3" pitchFamily="121" charset="-128"/>
              </a:defRPr>
            </a:lvl8pPr>
            <a:lvl9pPr marL="3886200" indent="-228600" fontAlgn="base">
              <a:spcBef>
                <a:spcPct val="0"/>
              </a:spcBef>
              <a:spcAft>
                <a:spcPct val="0"/>
              </a:spcAft>
              <a:defRPr>
                <a:solidFill>
                  <a:schemeClr val="tx1"/>
                </a:solidFill>
                <a:latin typeface="Arial" pitchFamily="34" charset="0"/>
                <a:ea typeface="ヒラギノ角ゴ Pro W3" pitchFamily="121" charset="-128"/>
              </a:defRPr>
            </a:lvl9pPr>
          </a:lstStyle>
          <a:p>
            <a:pPr algn="ctr"/>
            <a:endParaRPr lang="en-US" altLang="en-US" sz="1600"/>
          </a:p>
          <a:p>
            <a:pPr algn="ctr"/>
            <a:r>
              <a:rPr lang="en-US" altLang="en-US" sz="1400" b="1"/>
              <a:t>Índice</a:t>
            </a:r>
          </a:p>
          <a:p>
            <a:pPr algn="ctr"/>
            <a:endParaRPr lang="en-US" altLang="en-US" sz="1600">
              <a:solidFill>
                <a:srgbClr val="FFFFFF"/>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out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FALL4">
  <a:themeElements>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ALL4">
  <a:themeElements>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4552</TotalTime>
  <Words>3076</Words>
  <Application>Microsoft Office PowerPoint</Application>
  <PresentationFormat>On-screen Show (4:3)</PresentationFormat>
  <Paragraphs>340</Paragraphs>
  <Slides>39</Slides>
  <Notes>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FALL4</vt:lpstr>
      <vt:lpstr>1_FALL4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Intel</dc:creator>
  <cp:lastModifiedBy>Vicki</cp:lastModifiedBy>
  <cp:revision>118</cp:revision>
  <dcterms:created xsi:type="dcterms:W3CDTF">2011-03-09T17:10:19Z</dcterms:created>
  <dcterms:modified xsi:type="dcterms:W3CDTF">2018-04-04T02:30:54Z</dcterms:modified>
</cp:coreProperties>
</file>